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7556500" cy="10693400"/>
  <p:notesSz cx="7556500" cy="10693400"/>
  <p:defaultTextStyle>
    <a:defPPr>
      <a:defRPr kern="0"/>
    </a:defPPr>
  </p:defaultTextStyle>
  <p:extLst>
    <p:ext uri="{EFAFB233-063F-42B5-8137-9DF3F51BA10A}">
      <p15:sldGuideLst xmlns:p15="http://schemas.microsoft.com/office/powerpoint/2012/main">
        <p15:guide id="1" orient="horz" pos="1256" userDrawn="1">
          <p15:clr>
            <a:srgbClr val="A4A3A4"/>
          </p15:clr>
        </p15:guide>
        <p15:guide id="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31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4"/>
    <p:restoredTop sz="94606"/>
  </p:normalViewPr>
  <p:slideViewPr>
    <p:cSldViewPr>
      <p:cViewPr>
        <p:scale>
          <a:sx n="190" d="100"/>
          <a:sy n="190" d="100"/>
        </p:scale>
        <p:origin x="2904" y="-7584"/>
      </p:cViewPr>
      <p:guideLst>
        <p:guide orient="horz" pos="1256"/>
        <p:guide/>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E1996AF9-DA7F-094A-94B8-C063C6F24C1D}" type="datetimeFigureOut">
              <a:rPr lang="en-US" smtClean="0"/>
              <a:t>10/4/26</a:t>
            </a:fld>
            <a:endParaRPr lang="en-US"/>
          </a:p>
        </p:txBody>
      </p:sp>
      <p:sp>
        <p:nvSpPr>
          <p:cNvPr id="4" name="Slide Image Placeholder 3"/>
          <p:cNvSpPr>
            <a:spLocks noGrp="1" noRot="1" noChangeAspect="1"/>
          </p:cNvSpPr>
          <p:nvPr>
            <p:ph type="sldImg" idx="2"/>
          </p:nvPr>
        </p:nvSpPr>
        <p:spPr>
          <a:xfrm>
            <a:off x="2503488" y="1336675"/>
            <a:ext cx="2549525" cy="3608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55650" y="5146675"/>
            <a:ext cx="6045200" cy="42100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10156825"/>
            <a:ext cx="3275013" cy="5365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279900" y="10156825"/>
            <a:ext cx="3275013" cy="536575"/>
          </a:xfrm>
          <a:prstGeom prst="rect">
            <a:avLst/>
          </a:prstGeom>
        </p:spPr>
        <p:txBody>
          <a:bodyPr vert="horz" lIns="91440" tIns="45720" rIns="91440" bIns="45720" rtlCol="0" anchor="b"/>
          <a:lstStyle>
            <a:lvl1pPr algn="r">
              <a:defRPr sz="1200"/>
            </a:lvl1pPr>
          </a:lstStyle>
          <a:p>
            <a:fld id="{9E387E81-E36A-0D41-8E99-A84C7410BA94}" type="slidenum">
              <a:rPr lang="en-US" smtClean="0"/>
              <a:t>‹#›</a:t>
            </a:fld>
            <a:endParaRPr lang="en-US"/>
          </a:p>
        </p:txBody>
      </p:sp>
    </p:spTree>
    <p:extLst>
      <p:ext uri="{BB962C8B-B14F-4D97-AF65-F5344CB8AC3E}">
        <p14:creationId xmlns:p14="http://schemas.microsoft.com/office/powerpoint/2010/main" val="3980460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387E81-E36A-0D41-8E99-A84C7410BA94}" type="slidenum">
              <a:rPr lang="en-US" smtClean="0"/>
              <a:t>1</a:t>
            </a:fld>
            <a:endParaRPr lang="en-US"/>
          </a:p>
        </p:txBody>
      </p:sp>
    </p:spTree>
    <p:extLst>
      <p:ext uri="{BB962C8B-B14F-4D97-AF65-F5344CB8AC3E}">
        <p14:creationId xmlns:p14="http://schemas.microsoft.com/office/powerpoint/2010/main" val="37677159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CDDC4ED4-5C22-4A5F-5B81-F29F60D24BB7}"/>
              </a:ext>
            </a:extLst>
          </p:cNvPr>
          <p:cNvPicPr>
            <a:picLocks noChangeAspect="1"/>
          </p:cNvPicPr>
          <p:nvPr userDrawn="1"/>
        </p:nvPicPr>
        <p:blipFill>
          <a:blip r:embed="rId2"/>
          <a:stretch>
            <a:fillRect/>
          </a:stretch>
        </p:blipFill>
        <p:spPr>
          <a:xfrm>
            <a:off x="0" y="-1"/>
            <a:ext cx="7556500" cy="10693401"/>
          </a:xfrm>
          <a:prstGeom prst="rect">
            <a:avLst/>
          </a:prstGeom>
        </p:spPr>
      </p:pic>
      <p:sp>
        <p:nvSpPr>
          <p:cNvPr id="9" name="object 27">
            <a:extLst>
              <a:ext uri="{FF2B5EF4-FFF2-40B4-BE49-F238E27FC236}">
                <a16:creationId xmlns:a16="http://schemas.microsoft.com/office/drawing/2014/main" id="{2AACAD0B-F024-8040-34CB-8101CC04DE30}"/>
              </a:ext>
            </a:extLst>
          </p:cNvPr>
          <p:cNvSpPr/>
          <p:nvPr userDrawn="1"/>
        </p:nvSpPr>
        <p:spPr>
          <a:xfrm>
            <a:off x="6143650" y="287763"/>
            <a:ext cx="1114425" cy="1114425"/>
          </a:xfrm>
          <a:custGeom>
            <a:avLst/>
            <a:gdLst/>
            <a:ahLst/>
            <a:cxnLst/>
            <a:rect l="l" t="t" r="r" b="b"/>
            <a:pathLst>
              <a:path w="1114425" h="1114425">
                <a:moveTo>
                  <a:pt x="586397" y="0"/>
                </a:moveTo>
                <a:lnTo>
                  <a:pt x="565515" y="7678"/>
                </a:lnTo>
                <a:lnTo>
                  <a:pt x="545058" y="26231"/>
                </a:lnTo>
                <a:lnTo>
                  <a:pt x="524782" y="45594"/>
                </a:lnTo>
                <a:lnTo>
                  <a:pt x="504443" y="55702"/>
                </a:lnTo>
                <a:lnTo>
                  <a:pt x="482053" y="50053"/>
                </a:lnTo>
                <a:lnTo>
                  <a:pt x="458077" y="35325"/>
                </a:lnTo>
                <a:lnTo>
                  <a:pt x="434362" y="21387"/>
                </a:lnTo>
                <a:lnTo>
                  <a:pt x="412749" y="18110"/>
                </a:lnTo>
                <a:lnTo>
                  <a:pt x="395407" y="31827"/>
                </a:lnTo>
                <a:lnTo>
                  <a:pt x="381749" y="55792"/>
                </a:lnTo>
                <a:lnTo>
                  <a:pt x="368433" y="80512"/>
                </a:lnTo>
                <a:lnTo>
                  <a:pt x="352120" y="96494"/>
                </a:lnTo>
                <a:lnTo>
                  <a:pt x="329185" y="98032"/>
                </a:lnTo>
                <a:lnTo>
                  <a:pt x="301852" y="91455"/>
                </a:lnTo>
                <a:lnTo>
                  <a:pt x="274944" y="85578"/>
                </a:lnTo>
                <a:lnTo>
                  <a:pt x="253288" y="89217"/>
                </a:lnTo>
                <a:lnTo>
                  <a:pt x="241114" y="107588"/>
                </a:lnTo>
                <a:lnTo>
                  <a:pt x="235554" y="134588"/>
                </a:lnTo>
                <a:lnTo>
                  <a:pt x="230502" y="162226"/>
                </a:lnTo>
                <a:lnTo>
                  <a:pt x="219849" y="182511"/>
                </a:lnTo>
                <a:lnTo>
                  <a:pt x="198555" y="190987"/>
                </a:lnTo>
                <a:lnTo>
                  <a:pt x="170537" y="193127"/>
                </a:lnTo>
                <a:lnTo>
                  <a:pt x="143102" y="195836"/>
                </a:lnTo>
                <a:lnTo>
                  <a:pt x="123558" y="206019"/>
                </a:lnTo>
                <a:lnTo>
                  <a:pt x="117673" y="227183"/>
                </a:lnTo>
                <a:lnTo>
                  <a:pt x="120703" y="254558"/>
                </a:lnTo>
                <a:lnTo>
                  <a:pt x="124386" y="282428"/>
                </a:lnTo>
                <a:lnTo>
                  <a:pt x="120459" y="305079"/>
                </a:lnTo>
                <a:lnTo>
                  <a:pt x="102860" y="319631"/>
                </a:lnTo>
                <a:lnTo>
                  <a:pt x="76885" y="330290"/>
                </a:lnTo>
                <a:lnTo>
                  <a:pt x="51625" y="341371"/>
                </a:lnTo>
                <a:lnTo>
                  <a:pt x="36169" y="357187"/>
                </a:lnTo>
                <a:lnTo>
                  <a:pt x="37168" y="379024"/>
                </a:lnTo>
                <a:lnTo>
                  <a:pt x="48550" y="404067"/>
                </a:lnTo>
                <a:lnTo>
                  <a:pt x="60692" y="429451"/>
                </a:lnTo>
                <a:lnTo>
                  <a:pt x="63969" y="452310"/>
                </a:lnTo>
                <a:lnTo>
                  <a:pt x="51793" y="471480"/>
                </a:lnTo>
                <a:lnTo>
                  <a:pt x="30418" y="489621"/>
                </a:lnTo>
                <a:lnTo>
                  <a:pt x="9825" y="508026"/>
                </a:lnTo>
                <a:lnTo>
                  <a:pt x="0" y="527989"/>
                </a:lnTo>
                <a:lnTo>
                  <a:pt x="7685" y="548872"/>
                </a:lnTo>
                <a:lnTo>
                  <a:pt x="26242" y="569334"/>
                </a:lnTo>
                <a:lnTo>
                  <a:pt x="45607" y="589615"/>
                </a:lnTo>
                <a:lnTo>
                  <a:pt x="55714" y="609955"/>
                </a:lnTo>
                <a:lnTo>
                  <a:pt x="50064" y="632346"/>
                </a:lnTo>
                <a:lnTo>
                  <a:pt x="35331" y="656321"/>
                </a:lnTo>
                <a:lnTo>
                  <a:pt x="21389" y="680037"/>
                </a:lnTo>
                <a:lnTo>
                  <a:pt x="18110" y="701649"/>
                </a:lnTo>
                <a:lnTo>
                  <a:pt x="31834" y="718991"/>
                </a:lnTo>
                <a:lnTo>
                  <a:pt x="55802" y="732650"/>
                </a:lnTo>
                <a:lnTo>
                  <a:pt x="80519" y="745965"/>
                </a:lnTo>
                <a:lnTo>
                  <a:pt x="96494" y="762279"/>
                </a:lnTo>
                <a:lnTo>
                  <a:pt x="98034" y="785213"/>
                </a:lnTo>
                <a:lnTo>
                  <a:pt x="91462" y="812547"/>
                </a:lnTo>
                <a:lnTo>
                  <a:pt x="85589" y="839455"/>
                </a:lnTo>
                <a:lnTo>
                  <a:pt x="89230" y="861110"/>
                </a:lnTo>
                <a:lnTo>
                  <a:pt x="107600" y="873279"/>
                </a:lnTo>
                <a:lnTo>
                  <a:pt x="134600" y="878840"/>
                </a:lnTo>
                <a:lnTo>
                  <a:pt x="162239" y="883895"/>
                </a:lnTo>
                <a:lnTo>
                  <a:pt x="182524" y="894549"/>
                </a:lnTo>
                <a:lnTo>
                  <a:pt x="190998" y="915838"/>
                </a:lnTo>
                <a:lnTo>
                  <a:pt x="193135" y="943856"/>
                </a:lnTo>
                <a:lnTo>
                  <a:pt x="195843" y="971289"/>
                </a:lnTo>
                <a:lnTo>
                  <a:pt x="206032" y="990828"/>
                </a:lnTo>
                <a:lnTo>
                  <a:pt x="227191" y="996715"/>
                </a:lnTo>
                <a:lnTo>
                  <a:pt x="254565" y="993689"/>
                </a:lnTo>
                <a:lnTo>
                  <a:pt x="282434" y="990010"/>
                </a:lnTo>
                <a:lnTo>
                  <a:pt x="305079" y="993940"/>
                </a:lnTo>
                <a:lnTo>
                  <a:pt x="319638" y="1011534"/>
                </a:lnTo>
                <a:lnTo>
                  <a:pt x="330301" y="1037509"/>
                </a:lnTo>
                <a:lnTo>
                  <a:pt x="341383" y="1062771"/>
                </a:lnTo>
                <a:lnTo>
                  <a:pt x="357200" y="1078230"/>
                </a:lnTo>
                <a:lnTo>
                  <a:pt x="379035" y="1077231"/>
                </a:lnTo>
                <a:lnTo>
                  <a:pt x="404075" y="1065847"/>
                </a:lnTo>
                <a:lnTo>
                  <a:pt x="429459" y="1053701"/>
                </a:lnTo>
                <a:lnTo>
                  <a:pt x="452323" y="1050417"/>
                </a:lnTo>
                <a:lnTo>
                  <a:pt x="471488" y="1062600"/>
                </a:lnTo>
                <a:lnTo>
                  <a:pt x="489629" y="1083979"/>
                </a:lnTo>
                <a:lnTo>
                  <a:pt x="508037" y="1104573"/>
                </a:lnTo>
                <a:lnTo>
                  <a:pt x="528002" y="1114399"/>
                </a:lnTo>
                <a:lnTo>
                  <a:pt x="548883" y="1106713"/>
                </a:lnTo>
                <a:lnTo>
                  <a:pt x="569340" y="1088156"/>
                </a:lnTo>
                <a:lnTo>
                  <a:pt x="589617" y="1068792"/>
                </a:lnTo>
                <a:lnTo>
                  <a:pt x="609955" y="1058684"/>
                </a:lnTo>
                <a:lnTo>
                  <a:pt x="632351" y="1064333"/>
                </a:lnTo>
                <a:lnTo>
                  <a:pt x="656326" y="1079063"/>
                </a:lnTo>
                <a:lnTo>
                  <a:pt x="680039" y="1093005"/>
                </a:lnTo>
                <a:lnTo>
                  <a:pt x="701649" y="1096289"/>
                </a:lnTo>
                <a:lnTo>
                  <a:pt x="718992" y="1082564"/>
                </a:lnTo>
                <a:lnTo>
                  <a:pt x="732651" y="1058597"/>
                </a:lnTo>
                <a:lnTo>
                  <a:pt x="745971" y="1033879"/>
                </a:lnTo>
                <a:lnTo>
                  <a:pt x="762292" y="1017905"/>
                </a:lnTo>
                <a:lnTo>
                  <a:pt x="785224" y="1016364"/>
                </a:lnTo>
                <a:lnTo>
                  <a:pt x="812555" y="1022937"/>
                </a:lnTo>
                <a:lnTo>
                  <a:pt x="839462" y="1028809"/>
                </a:lnTo>
                <a:lnTo>
                  <a:pt x="861123" y="1025169"/>
                </a:lnTo>
                <a:lnTo>
                  <a:pt x="873292" y="1006798"/>
                </a:lnTo>
                <a:lnTo>
                  <a:pt x="878852" y="979798"/>
                </a:lnTo>
                <a:lnTo>
                  <a:pt x="883908" y="952160"/>
                </a:lnTo>
                <a:lnTo>
                  <a:pt x="894562" y="931875"/>
                </a:lnTo>
                <a:lnTo>
                  <a:pt x="915849" y="923399"/>
                </a:lnTo>
                <a:lnTo>
                  <a:pt x="943863" y="921259"/>
                </a:lnTo>
                <a:lnTo>
                  <a:pt x="971297" y="918550"/>
                </a:lnTo>
                <a:lnTo>
                  <a:pt x="990841" y="908367"/>
                </a:lnTo>
                <a:lnTo>
                  <a:pt x="996726" y="887208"/>
                </a:lnTo>
                <a:lnTo>
                  <a:pt x="993695" y="859834"/>
                </a:lnTo>
                <a:lnTo>
                  <a:pt x="990012" y="831965"/>
                </a:lnTo>
                <a:lnTo>
                  <a:pt x="993940" y="809320"/>
                </a:lnTo>
                <a:lnTo>
                  <a:pt x="1011541" y="794761"/>
                </a:lnTo>
                <a:lnTo>
                  <a:pt x="1037520" y="784098"/>
                </a:lnTo>
                <a:lnTo>
                  <a:pt x="1062784" y="773015"/>
                </a:lnTo>
                <a:lnTo>
                  <a:pt x="1078242" y="757199"/>
                </a:lnTo>
                <a:lnTo>
                  <a:pt x="1077236" y="735364"/>
                </a:lnTo>
                <a:lnTo>
                  <a:pt x="1065850" y="710323"/>
                </a:lnTo>
                <a:lnTo>
                  <a:pt x="1053707" y="684940"/>
                </a:lnTo>
                <a:lnTo>
                  <a:pt x="1050429" y="662076"/>
                </a:lnTo>
                <a:lnTo>
                  <a:pt x="1062607" y="642911"/>
                </a:lnTo>
                <a:lnTo>
                  <a:pt x="1083986" y="624770"/>
                </a:lnTo>
                <a:lnTo>
                  <a:pt x="1104579" y="606362"/>
                </a:lnTo>
                <a:lnTo>
                  <a:pt x="1114399" y="586397"/>
                </a:lnTo>
                <a:lnTo>
                  <a:pt x="1106719" y="565514"/>
                </a:lnTo>
                <a:lnTo>
                  <a:pt x="1088161" y="545053"/>
                </a:lnTo>
                <a:lnTo>
                  <a:pt x="1068793" y="524776"/>
                </a:lnTo>
                <a:lnTo>
                  <a:pt x="1058684" y="504444"/>
                </a:lnTo>
                <a:lnTo>
                  <a:pt x="1064335" y="482047"/>
                </a:lnTo>
                <a:lnTo>
                  <a:pt x="1079068" y="458073"/>
                </a:lnTo>
                <a:lnTo>
                  <a:pt x="1093010" y="434360"/>
                </a:lnTo>
                <a:lnTo>
                  <a:pt x="1096289" y="412750"/>
                </a:lnTo>
                <a:lnTo>
                  <a:pt x="1082572" y="395405"/>
                </a:lnTo>
                <a:lnTo>
                  <a:pt x="1058606" y="381742"/>
                </a:lnTo>
                <a:lnTo>
                  <a:pt x="1033886" y="368423"/>
                </a:lnTo>
                <a:lnTo>
                  <a:pt x="1017904" y="352107"/>
                </a:lnTo>
                <a:lnTo>
                  <a:pt x="1016366" y="329174"/>
                </a:lnTo>
                <a:lnTo>
                  <a:pt x="1022942" y="301844"/>
                </a:lnTo>
                <a:lnTo>
                  <a:pt x="1028815" y="274937"/>
                </a:lnTo>
                <a:lnTo>
                  <a:pt x="1025169" y="253276"/>
                </a:lnTo>
                <a:lnTo>
                  <a:pt x="1006806" y="241107"/>
                </a:lnTo>
                <a:lnTo>
                  <a:pt x="979809" y="235546"/>
                </a:lnTo>
                <a:lnTo>
                  <a:pt x="952172" y="230491"/>
                </a:lnTo>
                <a:lnTo>
                  <a:pt x="931887" y="219837"/>
                </a:lnTo>
                <a:lnTo>
                  <a:pt x="923407" y="198549"/>
                </a:lnTo>
                <a:lnTo>
                  <a:pt x="921267" y="170535"/>
                </a:lnTo>
                <a:lnTo>
                  <a:pt x="918561" y="143102"/>
                </a:lnTo>
                <a:lnTo>
                  <a:pt x="908380" y="123558"/>
                </a:lnTo>
                <a:lnTo>
                  <a:pt x="887215" y="117671"/>
                </a:lnTo>
                <a:lnTo>
                  <a:pt x="859840" y="120699"/>
                </a:lnTo>
                <a:lnTo>
                  <a:pt x="831970" y="124381"/>
                </a:lnTo>
                <a:lnTo>
                  <a:pt x="809320" y="120459"/>
                </a:lnTo>
                <a:lnTo>
                  <a:pt x="794761" y="102858"/>
                </a:lnTo>
                <a:lnTo>
                  <a:pt x="784099" y="76879"/>
                </a:lnTo>
                <a:lnTo>
                  <a:pt x="773021" y="51615"/>
                </a:lnTo>
                <a:lnTo>
                  <a:pt x="757212" y="36156"/>
                </a:lnTo>
                <a:lnTo>
                  <a:pt x="735375" y="37162"/>
                </a:lnTo>
                <a:lnTo>
                  <a:pt x="710331" y="48548"/>
                </a:lnTo>
                <a:lnTo>
                  <a:pt x="684947" y="60692"/>
                </a:lnTo>
                <a:lnTo>
                  <a:pt x="662089" y="63969"/>
                </a:lnTo>
                <a:lnTo>
                  <a:pt x="642916" y="51792"/>
                </a:lnTo>
                <a:lnTo>
                  <a:pt x="624771" y="30413"/>
                </a:lnTo>
                <a:lnTo>
                  <a:pt x="606362" y="9820"/>
                </a:lnTo>
                <a:lnTo>
                  <a:pt x="586397" y="0"/>
                </a:lnTo>
                <a:close/>
              </a:path>
            </a:pathLst>
          </a:custGeom>
          <a:solidFill>
            <a:srgbClr val="E84924"/>
          </a:solidFill>
        </p:spPr>
        <p:txBody>
          <a:bodyPr wrap="square" lIns="0" tIns="0" rIns="0" bIns="0" rtlCol="0"/>
          <a:lstStyle/>
          <a:p>
            <a:endParaRPr/>
          </a:p>
        </p:txBody>
      </p:sp>
      <p:sp>
        <p:nvSpPr>
          <p:cNvPr id="10" name="object 28">
            <a:extLst>
              <a:ext uri="{FF2B5EF4-FFF2-40B4-BE49-F238E27FC236}">
                <a16:creationId xmlns:a16="http://schemas.microsoft.com/office/drawing/2014/main" id="{152185E4-D4D4-AD7D-F2E4-6D9951005C14}"/>
              </a:ext>
            </a:extLst>
          </p:cNvPr>
          <p:cNvSpPr txBox="1"/>
          <p:nvPr userDrawn="1"/>
        </p:nvSpPr>
        <p:spPr>
          <a:xfrm rot="120000">
            <a:off x="6144196" y="737209"/>
            <a:ext cx="1110873" cy="215444"/>
          </a:xfrm>
          <a:prstGeom prst="rect">
            <a:avLst/>
          </a:prstGeom>
        </p:spPr>
        <p:txBody>
          <a:bodyPr vert="horz" wrap="square" lIns="0" tIns="0" rIns="0" bIns="0" rtlCol="0">
            <a:spAutoFit/>
          </a:bodyPr>
          <a:lstStyle/>
          <a:p>
            <a:pPr algn="ctr"/>
            <a:r>
              <a:rPr lang="en-GB" sz="1400" b="1" spc="-10" dirty="0">
                <a:solidFill>
                  <a:srgbClr val="FFFFFF"/>
                </a:solidFill>
                <a:latin typeface="Figtree SemiBold" pitchFamily="2" charset="0"/>
                <a:cs typeface="Trebuchet MS"/>
              </a:rPr>
              <a:t>Workforce</a:t>
            </a:r>
            <a:endParaRPr lang="en-GB" sz="1400" b="1" dirty="0">
              <a:latin typeface="Figtree SemiBold" pitchFamily="2" charset="0"/>
              <a:cs typeface="Trebuchet MS"/>
            </a:endParaRPr>
          </a:p>
        </p:txBody>
      </p:sp>
      <p:sp>
        <p:nvSpPr>
          <p:cNvPr id="11" name="object 17">
            <a:extLst>
              <a:ext uri="{FF2B5EF4-FFF2-40B4-BE49-F238E27FC236}">
                <a16:creationId xmlns:a16="http://schemas.microsoft.com/office/drawing/2014/main" id="{CAC3416A-004B-3812-93DD-41056354B1DF}"/>
              </a:ext>
            </a:extLst>
          </p:cNvPr>
          <p:cNvSpPr txBox="1"/>
          <p:nvPr userDrawn="1"/>
        </p:nvSpPr>
        <p:spPr>
          <a:xfrm>
            <a:off x="724843" y="3602759"/>
            <a:ext cx="2704157" cy="212879"/>
          </a:xfrm>
          <a:prstGeom prst="rect">
            <a:avLst/>
          </a:prstGeom>
        </p:spPr>
        <p:txBody>
          <a:bodyPr vert="horz" wrap="square" lIns="0" tIns="12700" rIns="0" bIns="0" rtlCol="0">
            <a:spAutoFit/>
          </a:bodyPr>
          <a:lstStyle/>
          <a:p>
            <a:pPr marL="12700">
              <a:lnSpc>
                <a:spcPct val="100000"/>
              </a:lnSpc>
              <a:spcBef>
                <a:spcPts val="100"/>
              </a:spcBef>
            </a:pPr>
            <a:r>
              <a:rPr sz="1300" b="1" spc="0" dirty="0">
                <a:solidFill>
                  <a:srgbClr val="203152"/>
                </a:solidFill>
                <a:latin typeface="Figtree SemiBold" pitchFamily="2" charset="0"/>
                <a:cs typeface="Trebuchet MS"/>
              </a:rPr>
              <a:t>Signpost and encourage</a:t>
            </a:r>
          </a:p>
        </p:txBody>
      </p:sp>
      <p:sp>
        <p:nvSpPr>
          <p:cNvPr id="12" name="object 21">
            <a:extLst>
              <a:ext uri="{FF2B5EF4-FFF2-40B4-BE49-F238E27FC236}">
                <a16:creationId xmlns:a16="http://schemas.microsoft.com/office/drawing/2014/main" id="{1FB712E5-5B63-9728-8B0A-57EBB7C199A8}"/>
              </a:ext>
            </a:extLst>
          </p:cNvPr>
          <p:cNvSpPr txBox="1"/>
          <p:nvPr userDrawn="1"/>
        </p:nvSpPr>
        <p:spPr>
          <a:xfrm>
            <a:off x="726259" y="4906700"/>
            <a:ext cx="2372995" cy="421640"/>
          </a:xfrm>
          <a:prstGeom prst="rect">
            <a:avLst/>
          </a:prstGeom>
        </p:spPr>
        <p:txBody>
          <a:bodyPr vert="horz" wrap="square" lIns="0" tIns="12700" rIns="0" bIns="0" rtlCol="0">
            <a:spAutoFit/>
          </a:bodyPr>
          <a:lstStyle/>
          <a:p>
            <a:pPr marL="12700" marR="5080" indent="5715">
              <a:lnSpc>
                <a:spcPct val="100000"/>
              </a:lnSpc>
              <a:spcBef>
                <a:spcPts val="100"/>
              </a:spcBef>
            </a:pPr>
            <a:r>
              <a:rPr sz="1300" b="1" spc="0" dirty="0">
                <a:solidFill>
                  <a:srgbClr val="203152"/>
                </a:solidFill>
                <a:latin typeface="Figtree SemiBold" pitchFamily="2" charset="0"/>
                <a:cs typeface="Trebuchet MS"/>
              </a:rPr>
              <a:t>Attend workshops for the</a:t>
            </a:r>
            <a:br>
              <a:rPr lang="en-GB" sz="1300" b="1" spc="0" dirty="0">
                <a:solidFill>
                  <a:srgbClr val="203152"/>
                </a:solidFill>
                <a:latin typeface="Figtree SemiBold" pitchFamily="2" charset="0"/>
                <a:cs typeface="Trebuchet MS"/>
              </a:rPr>
            </a:br>
            <a:r>
              <a:rPr sz="1300" b="1" spc="0" dirty="0">
                <a:solidFill>
                  <a:srgbClr val="203152"/>
                </a:solidFill>
                <a:latin typeface="Figtree SemiBold" pitchFamily="2" charset="0"/>
                <a:cs typeface="Trebuchet MS"/>
              </a:rPr>
              <a:t>Early Years workforce</a:t>
            </a:r>
          </a:p>
        </p:txBody>
      </p:sp>
      <p:sp>
        <p:nvSpPr>
          <p:cNvPr id="15" name="Oval 14">
            <a:extLst>
              <a:ext uri="{FF2B5EF4-FFF2-40B4-BE49-F238E27FC236}">
                <a16:creationId xmlns:a16="http://schemas.microsoft.com/office/drawing/2014/main" id="{ABCDD850-20FF-085E-9ED0-0A29C46C14D0}"/>
              </a:ext>
            </a:extLst>
          </p:cNvPr>
          <p:cNvSpPr/>
          <p:nvPr userDrawn="1"/>
        </p:nvSpPr>
        <p:spPr>
          <a:xfrm>
            <a:off x="504350" y="3617952"/>
            <a:ext cx="183715" cy="183715"/>
          </a:xfrm>
          <a:prstGeom prst="ellipse">
            <a:avLst/>
          </a:prstGeom>
          <a:solidFill>
            <a:srgbClr val="2031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rgbClr val="203152"/>
              </a:solidFill>
            </a:endParaRPr>
          </a:p>
        </p:txBody>
      </p:sp>
      <p:sp>
        <p:nvSpPr>
          <p:cNvPr id="18" name="Oval 17">
            <a:extLst>
              <a:ext uri="{FF2B5EF4-FFF2-40B4-BE49-F238E27FC236}">
                <a16:creationId xmlns:a16="http://schemas.microsoft.com/office/drawing/2014/main" id="{8E4A9B9B-E978-2EED-BAE2-B5E236D7E73A}"/>
              </a:ext>
            </a:extLst>
          </p:cNvPr>
          <p:cNvSpPr/>
          <p:nvPr userDrawn="1"/>
        </p:nvSpPr>
        <p:spPr>
          <a:xfrm>
            <a:off x="4029743" y="3626763"/>
            <a:ext cx="183715" cy="183715"/>
          </a:xfrm>
          <a:prstGeom prst="ellipse">
            <a:avLst/>
          </a:prstGeom>
          <a:solidFill>
            <a:srgbClr val="2031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rgbClr val="203152"/>
              </a:solidFill>
            </a:endParaRPr>
          </a:p>
        </p:txBody>
      </p:sp>
      <p:grpSp>
        <p:nvGrpSpPr>
          <p:cNvPr id="19" name="Group 18">
            <a:extLst>
              <a:ext uri="{FF2B5EF4-FFF2-40B4-BE49-F238E27FC236}">
                <a16:creationId xmlns:a16="http://schemas.microsoft.com/office/drawing/2014/main" id="{0E41F05A-DF83-FCD1-C9BC-E18FB39A1906}"/>
              </a:ext>
            </a:extLst>
          </p:cNvPr>
          <p:cNvGrpSpPr/>
          <p:nvPr userDrawn="1"/>
        </p:nvGrpSpPr>
        <p:grpSpPr>
          <a:xfrm>
            <a:off x="4029742" y="4922304"/>
            <a:ext cx="192076" cy="185720"/>
            <a:chOff x="4029742" y="4964646"/>
            <a:chExt cx="192076" cy="185720"/>
          </a:xfrm>
        </p:grpSpPr>
        <p:sp>
          <p:nvSpPr>
            <p:cNvPr id="20" name="Oval 19">
              <a:extLst>
                <a:ext uri="{FF2B5EF4-FFF2-40B4-BE49-F238E27FC236}">
                  <a16:creationId xmlns:a16="http://schemas.microsoft.com/office/drawing/2014/main" id="{ACF2D008-0CE9-6271-794D-DAEDEC552A54}"/>
                </a:ext>
              </a:extLst>
            </p:cNvPr>
            <p:cNvSpPr/>
            <p:nvPr/>
          </p:nvSpPr>
          <p:spPr>
            <a:xfrm>
              <a:off x="4038103" y="4964646"/>
              <a:ext cx="183715" cy="183715"/>
            </a:xfrm>
            <a:prstGeom prst="ellipse">
              <a:avLst/>
            </a:prstGeom>
            <a:solidFill>
              <a:srgbClr val="2031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rgbClr val="203152"/>
                </a:solidFill>
              </a:endParaRPr>
            </a:p>
          </p:txBody>
        </p:sp>
        <p:sp>
          <p:nvSpPr>
            <p:cNvPr id="21" name="object 45">
              <a:extLst>
                <a:ext uri="{FF2B5EF4-FFF2-40B4-BE49-F238E27FC236}">
                  <a16:creationId xmlns:a16="http://schemas.microsoft.com/office/drawing/2014/main" id="{E7C9FA32-C3DD-204E-9DA6-9537A98A5053}"/>
                </a:ext>
              </a:extLst>
            </p:cNvPr>
            <p:cNvSpPr txBox="1"/>
            <p:nvPr/>
          </p:nvSpPr>
          <p:spPr>
            <a:xfrm>
              <a:off x="4029742" y="4965700"/>
              <a:ext cx="183715" cy="184666"/>
            </a:xfrm>
            <a:prstGeom prst="rect">
              <a:avLst/>
            </a:prstGeom>
          </p:spPr>
          <p:txBody>
            <a:bodyPr vert="horz" wrap="square" lIns="0" tIns="0" rIns="0" bIns="0" rtlCol="0">
              <a:spAutoFit/>
            </a:bodyPr>
            <a:lstStyle/>
            <a:p>
              <a:pPr marL="12700" algn="ctr">
                <a:lnSpc>
                  <a:spcPct val="100000"/>
                </a:lnSpc>
                <a:spcBef>
                  <a:spcPts val="100"/>
                </a:spcBef>
              </a:pPr>
              <a:r>
                <a:rPr lang="en-GB" sz="1200" b="1" spc="-65" dirty="0">
                  <a:solidFill>
                    <a:srgbClr val="FFFFFF"/>
                  </a:solidFill>
                  <a:latin typeface="Figtree SemiBold" pitchFamily="2" charset="0"/>
                  <a:cs typeface="Trebuchet MS"/>
                </a:rPr>
                <a:t>6</a:t>
              </a:r>
              <a:endParaRPr sz="1200" b="1" dirty="0">
                <a:latin typeface="Figtree SemiBold" pitchFamily="2" charset="0"/>
                <a:cs typeface="Trebuchet MS"/>
              </a:endParaRPr>
            </a:p>
          </p:txBody>
        </p:sp>
      </p:grpSp>
      <p:sp>
        <p:nvSpPr>
          <p:cNvPr id="23" name="object 45">
            <a:extLst>
              <a:ext uri="{FF2B5EF4-FFF2-40B4-BE49-F238E27FC236}">
                <a16:creationId xmlns:a16="http://schemas.microsoft.com/office/drawing/2014/main" id="{47C294CD-FFF3-DBDB-91B9-40731B295CB2}"/>
              </a:ext>
            </a:extLst>
          </p:cNvPr>
          <p:cNvSpPr txBox="1"/>
          <p:nvPr userDrawn="1"/>
        </p:nvSpPr>
        <p:spPr>
          <a:xfrm>
            <a:off x="494000" y="3616865"/>
            <a:ext cx="183714" cy="184666"/>
          </a:xfrm>
          <a:prstGeom prst="rect">
            <a:avLst/>
          </a:prstGeom>
        </p:spPr>
        <p:txBody>
          <a:bodyPr vert="horz" wrap="square" lIns="0" tIns="0" rIns="0" bIns="0" rtlCol="0">
            <a:spAutoFit/>
          </a:bodyPr>
          <a:lstStyle/>
          <a:p>
            <a:pPr marL="12700" algn="ctr">
              <a:lnSpc>
                <a:spcPct val="100000"/>
              </a:lnSpc>
              <a:spcBef>
                <a:spcPts val="100"/>
              </a:spcBef>
            </a:pPr>
            <a:r>
              <a:rPr lang="en-GB" sz="1200" b="1" spc="-65" dirty="0">
                <a:solidFill>
                  <a:srgbClr val="FFFFFF"/>
                </a:solidFill>
                <a:latin typeface="Figtree SemiBold" pitchFamily="2" charset="0"/>
                <a:cs typeface="Trebuchet MS"/>
              </a:rPr>
              <a:t>2</a:t>
            </a:r>
            <a:endParaRPr sz="1200" b="1" dirty="0">
              <a:latin typeface="Figtree SemiBold" pitchFamily="2" charset="0"/>
              <a:cs typeface="Trebuchet MS"/>
            </a:endParaRPr>
          </a:p>
        </p:txBody>
      </p:sp>
      <p:grpSp>
        <p:nvGrpSpPr>
          <p:cNvPr id="24" name="Group 23">
            <a:extLst>
              <a:ext uri="{FF2B5EF4-FFF2-40B4-BE49-F238E27FC236}">
                <a16:creationId xmlns:a16="http://schemas.microsoft.com/office/drawing/2014/main" id="{15F1BFD0-AFD9-0DBA-2B35-A940C99DCE75}"/>
              </a:ext>
            </a:extLst>
          </p:cNvPr>
          <p:cNvGrpSpPr/>
          <p:nvPr userDrawn="1"/>
        </p:nvGrpSpPr>
        <p:grpSpPr>
          <a:xfrm>
            <a:off x="501650" y="4922304"/>
            <a:ext cx="189202" cy="184666"/>
            <a:chOff x="501650" y="4922304"/>
            <a:chExt cx="189202" cy="184666"/>
          </a:xfrm>
        </p:grpSpPr>
        <p:sp>
          <p:nvSpPr>
            <p:cNvPr id="25" name="Oval 24">
              <a:extLst>
                <a:ext uri="{FF2B5EF4-FFF2-40B4-BE49-F238E27FC236}">
                  <a16:creationId xmlns:a16="http://schemas.microsoft.com/office/drawing/2014/main" id="{D7A33027-470C-9A61-5A33-C763079CD889}"/>
                </a:ext>
              </a:extLst>
            </p:cNvPr>
            <p:cNvSpPr/>
            <p:nvPr/>
          </p:nvSpPr>
          <p:spPr>
            <a:xfrm>
              <a:off x="507137" y="4923255"/>
              <a:ext cx="183715" cy="183715"/>
            </a:xfrm>
            <a:prstGeom prst="ellipse">
              <a:avLst/>
            </a:prstGeom>
            <a:solidFill>
              <a:srgbClr val="2031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rgbClr val="203152"/>
                </a:solidFill>
              </a:endParaRPr>
            </a:p>
          </p:txBody>
        </p:sp>
        <p:sp>
          <p:nvSpPr>
            <p:cNvPr id="26" name="object 45">
              <a:extLst>
                <a:ext uri="{FF2B5EF4-FFF2-40B4-BE49-F238E27FC236}">
                  <a16:creationId xmlns:a16="http://schemas.microsoft.com/office/drawing/2014/main" id="{BE7B6524-DCEE-ECB9-413A-EE656D48EEE5}"/>
                </a:ext>
              </a:extLst>
            </p:cNvPr>
            <p:cNvSpPr txBox="1"/>
            <p:nvPr/>
          </p:nvSpPr>
          <p:spPr>
            <a:xfrm>
              <a:off x="501650" y="4922304"/>
              <a:ext cx="183715" cy="184666"/>
            </a:xfrm>
            <a:prstGeom prst="rect">
              <a:avLst/>
            </a:prstGeom>
          </p:spPr>
          <p:txBody>
            <a:bodyPr vert="horz" wrap="square" lIns="0" tIns="0" rIns="0" bIns="0" rtlCol="0">
              <a:spAutoFit/>
            </a:bodyPr>
            <a:lstStyle/>
            <a:p>
              <a:pPr marL="12700" algn="ctr">
                <a:lnSpc>
                  <a:spcPct val="100000"/>
                </a:lnSpc>
                <a:spcBef>
                  <a:spcPts val="100"/>
                </a:spcBef>
              </a:pPr>
              <a:r>
                <a:rPr lang="en-GB" sz="1200" b="1" spc="-65" dirty="0">
                  <a:solidFill>
                    <a:srgbClr val="FFFFFF"/>
                  </a:solidFill>
                  <a:latin typeface="Figtree SemiBold" pitchFamily="2" charset="0"/>
                  <a:cs typeface="Trebuchet MS"/>
                </a:rPr>
                <a:t>3</a:t>
              </a:r>
              <a:endParaRPr sz="1200" b="1" dirty="0">
                <a:latin typeface="Figtree SemiBold" pitchFamily="2" charset="0"/>
                <a:cs typeface="Trebuchet MS"/>
              </a:endParaRPr>
            </a:p>
          </p:txBody>
        </p:sp>
      </p:grpSp>
      <p:sp>
        <p:nvSpPr>
          <p:cNvPr id="27" name="object 45">
            <a:extLst>
              <a:ext uri="{FF2B5EF4-FFF2-40B4-BE49-F238E27FC236}">
                <a16:creationId xmlns:a16="http://schemas.microsoft.com/office/drawing/2014/main" id="{90FDFE29-1BF8-0F78-9B0C-CE33289946E3}"/>
              </a:ext>
            </a:extLst>
          </p:cNvPr>
          <p:cNvSpPr txBox="1"/>
          <p:nvPr userDrawn="1"/>
        </p:nvSpPr>
        <p:spPr>
          <a:xfrm>
            <a:off x="4016084" y="3630260"/>
            <a:ext cx="183715" cy="184666"/>
          </a:xfrm>
          <a:prstGeom prst="rect">
            <a:avLst/>
          </a:prstGeom>
        </p:spPr>
        <p:txBody>
          <a:bodyPr vert="horz" wrap="square" lIns="0" tIns="0" rIns="0" bIns="0" rtlCol="0">
            <a:spAutoFit/>
          </a:bodyPr>
          <a:lstStyle/>
          <a:p>
            <a:pPr marL="12700" algn="ctr">
              <a:lnSpc>
                <a:spcPct val="100000"/>
              </a:lnSpc>
              <a:spcBef>
                <a:spcPts val="100"/>
              </a:spcBef>
            </a:pPr>
            <a:r>
              <a:rPr lang="en-GB" sz="1200" b="1" spc="-65" dirty="0">
                <a:solidFill>
                  <a:srgbClr val="FFFFFF"/>
                </a:solidFill>
                <a:latin typeface="Figtree SemiBold" pitchFamily="2" charset="0"/>
                <a:cs typeface="Trebuchet MS"/>
              </a:rPr>
              <a:t>5</a:t>
            </a:r>
            <a:endParaRPr sz="1200" b="1" dirty="0">
              <a:latin typeface="Figtree SemiBold" pitchFamily="2" charset="0"/>
              <a:cs typeface="Trebuchet MS"/>
            </a:endParaRPr>
          </a:p>
        </p:txBody>
      </p:sp>
      <p:sp>
        <p:nvSpPr>
          <p:cNvPr id="28" name="object 17">
            <a:extLst>
              <a:ext uri="{FF2B5EF4-FFF2-40B4-BE49-F238E27FC236}">
                <a16:creationId xmlns:a16="http://schemas.microsoft.com/office/drawing/2014/main" id="{0206502E-60D8-CEC7-82E8-950E4EE3CD0D}"/>
              </a:ext>
            </a:extLst>
          </p:cNvPr>
          <p:cNvSpPr txBox="1"/>
          <p:nvPr userDrawn="1"/>
        </p:nvSpPr>
        <p:spPr>
          <a:xfrm>
            <a:off x="4274493" y="4910351"/>
            <a:ext cx="2704157" cy="212879"/>
          </a:xfrm>
          <a:prstGeom prst="rect">
            <a:avLst/>
          </a:prstGeom>
        </p:spPr>
        <p:txBody>
          <a:bodyPr vert="horz" wrap="square" lIns="0" tIns="12700" rIns="0" bIns="0" rtlCol="0">
            <a:spAutoFit/>
          </a:bodyPr>
          <a:lstStyle/>
          <a:p>
            <a:pPr marL="12700">
              <a:lnSpc>
                <a:spcPct val="100000"/>
              </a:lnSpc>
              <a:spcBef>
                <a:spcPts val="100"/>
              </a:spcBef>
            </a:pPr>
            <a:r>
              <a:rPr lang="en-GB" sz="1300" b="1" dirty="0">
                <a:solidFill>
                  <a:srgbClr val="203152"/>
                </a:solidFill>
                <a:latin typeface="Figtree SemiBold" pitchFamily="2" charset="0"/>
                <a:cs typeface="Trebuchet MS"/>
              </a:rPr>
              <a:t>Equal opportunities</a:t>
            </a:r>
            <a:endParaRPr sz="1300" b="1" dirty="0">
              <a:solidFill>
                <a:srgbClr val="203152"/>
              </a:solidFill>
              <a:latin typeface="Figtree SemiBold" pitchFamily="2" charset="0"/>
              <a:cs typeface="Trebuchet MS"/>
            </a:endParaRPr>
          </a:p>
        </p:txBody>
      </p:sp>
      <p:sp>
        <p:nvSpPr>
          <p:cNvPr id="29" name="object 17">
            <a:extLst>
              <a:ext uri="{FF2B5EF4-FFF2-40B4-BE49-F238E27FC236}">
                <a16:creationId xmlns:a16="http://schemas.microsoft.com/office/drawing/2014/main" id="{70EEA17F-B54F-444F-3F32-A19EA5FF63E8}"/>
              </a:ext>
            </a:extLst>
          </p:cNvPr>
          <p:cNvSpPr txBox="1"/>
          <p:nvPr userDrawn="1"/>
        </p:nvSpPr>
        <p:spPr>
          <a:xfrm>
            <a:off x="4274493" y="3603229"/>
            <a:ext cx="2765893" cy="212879"/>
          </a:xfrm>
          <a:prstGeom prst="rect">
            <a:avLst/>
          </a:prstGeom>
        </p:spPr>
        <p:txBody>
          <a:bodyPr vert="horz" wrap="square" lIns="0" tIns="12700" rIns="0" bIns="0" rtlCol="0">
            <a:spAutoFit/>
          </a:bodyPr>
          <a:lstStyle/>
          <a:p>
            <a:pPr marL="12700">
              <a:lnSpc>
                <a:spcPct val="100000"/>
              </a:lnSpc>
              <a:spcBef>
                <a:spcPts val="100"/>
              </a:spcBef>
            </a:pPr>
            <a:r>
              <a:rPr lang="en-GB" sz="1300" b="1" dirty="0">
                <a:solidFill>
                  <a:srgbClr val="203152"/>
                </a:solidFill>
                <a:latin typeface="Figtree SemiBold" pitchFamily="2" charset="0"/>
                <a:cs typeface="Trebuchet MS"/>
              </a:rPr>
              <a:t>Equal opportunities</a:t>
            </a:r>
            <a:endParaRPr sz="1300" b="1" dirty="0">
              <a:solidFill>
                <a:srgbClr val="203152"/>
              </a:solidFill>
              <a:latin typeface="Figtree SemiBold" pitchFamily="2" charset="0"/>
              <a:cs typeface="Trebuchet MS"/>
            </a:endParaRPr>
          </a:p>
        </p:txBody>
      </p:sp>
      <p:sp>
        <p:nvSpPr>
          <p:cNvPr id="31" name="object 30">
            <a:extLst>
              <a:ext uri="{FF2B5EF4-FFF2-40B4-BE49-F238E27FC236}">
                <a16:creationId xmlns:a16="http://schemas.microsoft.com/office/drawing/2014/main" id="{9300F2A8-1DAC-9B69-5DEE-8FDBFC60D614}"/>
              </a:ext>
            </a:extLst>
          </p:cNvPr>
          <p:cNvSpPr txBox="1"/>
          <p:nvPr userDrawn="1"/>
        </p:nvSpPr>
        <p:spPr>
          <a:xfrm>
            <a:off x="731198" y="1759625"/>
            <a:ext cx="1509395" cy="212879"/>
          </a:xfrm>
          <a:prstGeom prst="rect">
            <a:avLst/>
          </a:prstGeom>
        </p:spPr>
        <p:txBody>
          <a:bodyPr vert="horz" wrap="square" lIns="0" tIns="12700" rIns="0" bIns="0" rtlCol="0">
            <a:spAutoFit/>
          </a:bodyPr>
          <a:lstStyle/>
          <a:p>
            <a:pPr marL="12700">
              <a:lnSpc>
                <a:spcPct val="100000"/>
              </a:lnSpc>
              <a:spcBef>
                <a:spcPts val="100"/>
              </a:spcBef>
            </a:pPr>
            <a:r>
              <a:rPr sz="1300" b="1" spc="0" dirty="0">
                <a:solidFill>
                  <a:srgbClr val="203152"/>
                </a:solidFill>
                <a:latin typeface="Figtree SemiBold" pitchFamily="2" charset="0"/>
                <a:cs typeface="Trebuchet MS"/>
              </a:rPr>
              <a:t>Set the expectation</a:t>
            </a:r>
          </a:p>
        </p:txBody>
      </p:sp>
      <p:sp>
        <p:nvSpPr>
          <p:cNvPr id="32" name="Oval 31">
            <a:extLst>
              <a:ext uri="{FF2B5EF4-FFF2-40B4-BE49-F238E27FC236}">
                <a16:creationId xmlns:a16="http://schemas.microsoft.com/office/drawing/2014/main" id="{A32FF930-E8F9-AD7C-4642-9B5B93036EE4}"/>
              </a:ext>
            </a:extLst>
          </p:cNvPr>
          <p:cNvSpPr/>
          <p:nvPr userDrawn="1"/>
        </p:nvSpPr>
        <p:spPr>
          <a:xfrm>
            <a:off x="501650" y="1778633"/>
            <a:ext cx="183715" cy="183715"/>
          </a:xfrm>
          <a:prstGeom prst="ellipse">
            <a:avLst/>
          </a:prstGeom>
          <a:solidFill>
            <a:srgbClr val="2031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rgbClr val="203152"/>
              </a:solidFill>
            </a:endParaRPr>
          </a:p>
        </p:txBody>
      </p:sp>
      <p:sp>
        <p:nvSpPr>
          <p:cNvPr id="33" name="Oval 32">
            <a:extLst>
              <a:ext uri="{FF2B5EF4-FFF2-40B4-BE49-F238E27FC236}">
                <a16:creationId xmlns:a16="http://schemas.microsoft.com/office/drawing/2014/main" id="{BEEFB90C-6F03-F461-381A-FBB2D5B5D563}"/>
              </a:ext>
            </a:extLst>
          </p:cNvPr>
          <p:cNvSpPr/>
          <p:nvPr userDrawn="1"/>
        </p:nvSpPr>
        <p:spPr>
          <a:xfrm>
            <a:off x="4016084" y="1780573"/>
            <a:ext cx="183715" cy="183715"/>
          </a:xfrm>
          <a:prstGeom prst="ellipse">
            <a:avLst/>
          </a:prstGeom>
          <a:solidFill>
            <a:srgbClr val="2031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rgbClr val="203152"/>
              </a:solidFill>
            </a:endParaRPr>
          </a:p>
        </p:txBody>
      </p:sp>
      <p:sp>
        <p:nvSpPr>
          <p:cNvPr id="34" name="object 45">
            <a:extLst>
              <a:ext uri="{FF2B5EF4-FFF2-40B4-BE49-F238E27FC236}">
                <a16:creationId xmlns:a16="http://schemas.microsoft.com/office/drawing/2014/main" id="{1A6412C2-E2E7-FCA9-458D-CBCF5D35989D}"/>
              </a:ext>
            </a:extLst>
          </p:cNvPr>
          <p:cNvSpPr txBox="1"/>
          <p:nvPr userDrawn="1"/>
        </p:nvSpPr>
        <p:spPr>
          <a:xfrm>
            <a:off x="4006850" y="1777682"/>
            <a:ext cx="174273" cy="184666"/>
          </a:xfrm>
          <a:prstGeom prst="rect">
            <a:avLst/>
          </a:prstGeom>
        </p:spPr>
        <p:txBody>
          <a:bodyPr vert="horz" wrap="square" lIns="0" tIns="0" rIns="0" bIns="0" rtlCol="0">
            <a:spAutoFit/>
          </a:bodyPr>
          <a:lstStyle/>
          <a:p>
            <a:pPr marL="12700" algn="ctr">
              <a:lnSpc>
                <a:spcPct val="100000"/>
              </a:lnSpc>
              <a:spcBef>
                <a:spcPts val="100"/>
              </a:spcBef>
            </a:pPr>
            <a:r>
              <a:rPr lang="en-GB" sz="1200" b="1" spc="-65" dirty="0">
                <a:solidFill>
                  <a:srgbClr val="FFFFFF"/>
                </a:solidFill>
                <a:latin typeface="Figtree SemiBold" pitchFamily="2" charset="0"/>
                <a:cs typeface="Trebuchet MS"/>
              </a:rPr>
              <a:t>4</a:t>
            </a:r>
            <a:endParaRPr sz="1200" b="1" dirty="0">
              <a:latin typeface="Figtree SemiBold" pitchFamily="2" charset="0"/>
              <a:cs typeface="Trebuchet MS"/>
            </a:endParaRPr>
          </a:p>
        </p:txBody>
      </p:sp>
      <p:sp>
        <p:nvSpPr>
          <p:cNvPr id="35" name="object 45">
            <a:extLst>
              <a:ext uri="{FF2B5EF4-FFF2-40B4-BE49-F238E27FC236}">
                <a16:creationId xmlns:a16="http://schemas.microsoft.com/office/drawing/2014/main" id="{A2EF15C1-C157-0003-AA75-B24748CBC349}"/>
              </a:ext>
            </a:extLst>
          </p:cNvPr>
          <p:cNvSpPr txBox="1"/>
          <p:nvPr userDrawn="1"/>
        </p:nvSpPr>
        <p:spPr>
          <a:xfrm>
            <a:off x="484944" y="1778158"/>
            <a:ext cx="192770" cy="184666"/>
          </a:xfrm>
          <a:prstGeom prst="rect">
            <a:avLst/>
          </a:prstGeom>
        </p:spPr>
        <p:txBody>
          <a:bodyPr vert="horz" wrap="square" lIns="0" tIns="0" rIns="0" bIns="0" rtlCol="0">
            <a:spAutoFit/>
          </a:bodyPr>
          <a:lstStyle/>
          <a:p>
            <a:pPr marL="12700" algn="ctr">
              <a:lnSpc>
                <a:spcPct val="100000"/>
              </a:lnSpc>
              <a:spcBef>
                <a:spcPts val="100"/>
              </a:spcBef>
            </a:pPr>
            <a:r>
              <a:rPr sz="1200" b="1" spc="-65" dirty="0">
                <a:solidFill>
                  <a:srgbClr val="FFFFFF"/>
                </a:solidFill>
                <a:latin typeface="Figtree SemiBold" pitchFamily="2" charset="0"/>
                <a:cs typeface="Trebuchet MS"/>
              </a:rPr>
              <a:t>1</a:t>
            </a:r>
            <a:endParaRPr sz="1200" b="1" dirty="0">
              <a:latin typeface="Figtree SemiBold" pitchFamily="2" charset="0"/>
              <a:cs typeface="Trebuchet MS"/>
            </a:endParaRPr>
          </a:p>
        </p:txBody>
      </p:sp>
      <p:sp>
        <p:nvSpPr>
          <p:cNvPr id="36" name="object 21">
            <a:extLst>
              <a:ext uri="{FF2B5EF4-FFF2-40B4-BE49-F238E27FC236}">
                <a16:creationId xmlns:a16="http://schemas.microsoft.com/office/drawing/2014/main" id="{9432C120-1DF0-B08E-2F5A-EC0E8B5AD178}"/>
              </a:ext>
            </a:extLst>
          </p:cNvPr>
          <p:cNvSpPr txBox="1"/>
          <p:nvPr userDrawn="1"/>
        </p:nvSpPr>
        <p:spPr>
          <a:xfrm>
            <a:off x="4274493" y="1774589"/>
            <a:ext cx="2733553" cy="412934"/>
          </a:xfrm>
          <a:prstGeom prst="rect">
            <a:avLst/>
          </a:prstGeom>
        </p:spPr>
        <p:txBody>
          <a:bodyPr vert="horz" wrap="square" lIns="0" tIns="12700" rIns="0" bIns="0" rtlCol="0">
            <a:spAutoFit/>
          </a:bodyPr>
          <a:lstStyle/>
          <a:p>
            <a:pPr marL="12700" marR="5080" indent="5715">
              <a:lnSpc>
                <a:spcPct val="100000"/>
              </a:lnSpc>
              <a:spcBef>
                <a:spcPts val="100"/>
              </a:spcBef>
            </a:pPr>
            <a:r>
              <a:rPr lang="en-GB" sz="1300" b="1" spc="0" dirty="0">
                <a:solidFill>
                  <a:srgbClr val="203152"/>
                </a:solidFill>
                <a:latin typeface="Figtree SemiBold" pitchFamily="2" charset="0"/>
                <a:cs typeface="Trebuchet MS"/>
              </a:rPr>
              <a:t>Use available resources to support conversations with parents</a:t>
            </a:r>
            <a:endParaRPr sz="1300" b="1" spc="0" dirty="0">
              <a:solidFill>
                <a:srgbClr val="203152"/>
              </a:solidFill>
              <a:latin typeface="Figtree SemiBold" pitchFamily="2" charset="0"/>
              <a:cs typeface="Trebuchet MS"/>
            </a:endParaRPr>
          </a:p>
        </p:txBody>
      </p:sp>
      <p:sp>
        <p:nvSpPr>
          <p:cNvPr id="41" name="Text Placeholder 40">
            <a:extLst>
              <a:ext uri="{FF2B5EF4-FFF2-40B4-BE49-F238E27FC236}">
                <a16:creationId xmlns:a16="http://schemas.microsoft.com/office/drawing/2014/main" id="{70B37101-6234-1FA0-5C6F-540E08EFD8F5}"/>
              </a:ext>
            </a:extLst>
          </p:cNvPr>
          <p:cNvSpPr>
            <a:spLocks noGrp="1"/>
          </p:cNvSpPr>
          <p:nvPr>
            <p:ph type="body" sz="quarter" idx="10"/>
          </p:nvPr>
        </p:nvSpPr>
        <p:spPr>
          <a:xfrm>
            <a:off x="349250" y="6794500"/>
            <a:ext cx="3276600" cy="1292662"/>
          </a:xfrm>
        </p:spPr>
        <p:txBody>
          <a:bodyPr/>
          <a:lstStyle>
            <a:lvl1pPr>
              <a:defRPr sz="1650" b="1" i="0">
                <a:solidFill>
                  <a:srgbClr val="203152"/>
                </a:solidFill>
                <a:latin typeface="Figtree" pitchFamily="2" charset="0"/>
              </a:defRPr>
            </a:lvl1pPr>
            <a:lvl2pPr>
              <a:defRPr sz="1650" b="1" i="0">
                <a:solidFill>
                  <a:srgbClr val="203152"/>
                </a:solidFill>
                <a:latin typeface="Figtree" pitchFamily="2" charset="0"/>
              </a:defRPr>
            </a:lvl2pPr>
            <a:lvl3pPr>
              <a:defRPr sz="1650" b="1" i="0">
                <a:solidFill>
                  <a:srgbClr val="203152"/>
                </a:solidFill>
                <a:latin typeface="Figtree" pitchFamily="2" charset="0"/>
              </a:defRPr>
            </a:lvl3pPr>
            <a:lvl4pPr>
              <a:defRPr sz="1650" b="1" i="0">
                <a:solidFill>
                  <a:srgbClr val="203152"/>
                </a:solidFill>
                <a:latin typeface="Figtree" pitchFamily="2" charset="0"/>
              </a:defRPr>
            </a:lvl4pPr>
            <a:lvl5pPr>
              <a:defRPr>
                <a:solidFill>
                  <a:srgbClr val="203152"/>
                </a:solidFill>
                <a:latin typeface="Figtree"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2" name="Text Placeholder 40">
            <a:extLst>
              <a:ext uri="{FF2B5EF4-FFF2-40B4-BE49-F238E27FC236}">
                <a16:creationId xmlns:a16="http://schemas.microsoft.com/office/drawing/2014/main" id="{30BAB028-8D9A-DDC5-9379-FC6875B2EBE4}"/>
              </a:ext>
            </a:extLst>
          </p:cNvPr>
          <p:cNvSpPr>
            <a:spLocks noGrp="1"/>
          </p:cNvSpPr>
          <p:nvPr>
            <p:ph type="body" sz="quarter" idx="11"/>
          </p:nvPr>
        </p:nvSpPr>
        <p:spPr>
          <a:xfrm>
            <a:off x="349250" y="8081062"/>
            <a:ext cx="3317832" cy="1075637"/>
          </a:xfrm>
        </p:spPr>
        <p:txBody>
          <a:bodyPr/>
          <a:lstStyle>
            <a:lvl1pPr>
              <a:defRPr sz="1100" b="1" i="0">
                <a:latin typeface="Figtree SemiBold" pitchFamily="2" charset="0"/>
              </a:defRPr>
            </a:lvl1pPr>
            <a:lvl2pPr>
              <a:defRPr sz="1100" b="1" i="0">
                <a:latin typeface="Figtree SemiBold" pitchFamily="2" charset="0"/>
              </a:defRPr>
            </a:lvl2pPr>
            <a:lvl3pPr>
              <a:defRPr sz="1100" b="1" i="0">
                <a:latin typeface="Figtree SemiBold" pitchFamily="2" charset="0"/>
              </a:defRPr>
            </a:lvl3pPr>
            <a:lvl4pPr>
              <a:defRPr sz="1100" b="1" i="0">
                <a:latin typeface="Figtree SemiBold" pitchFamily="2" charset="0"/>
              </a:defRPr>
            </a:lvl4pPr>
            <a:lvl5pPr>
              <a:defRPr sz="1100" b="1" i="0">
                <a:latin typeface="Figtree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cSld>
  <p:clrMapOvr>
    <a:masterClrMapping/>
  </p:clrMapOvr>
  <p:extLst>
    <p:ext uri="{DCECCB84-F9BA-43D5-87BE-67443E8EF086}">
      <p15:sldGuideLst xmlns:p15="http://schemas.microsoft.com/office/powerpoint/2012/main">
        <p15:guide id="1" orient="horz" pos="2264" userDrawn="1">
          <p15:clr>
            <a:srgbClr val="FBAE40"/>
          </p15:clr>
        </p15:guide>
        <p15:guide id="2" pos="23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rgbClr val="0F3C6C"/>
                </a:solidFill>
                <a:latin typeface="Trebuchet MS"/>
                <a:cs typeface="Trebuchet MS"/>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10/4/26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extLst>
    <p:ext uri="{DCECCB84-F9BA-43D5-87BE-67443E8EF086}">
      <p15:sldGuideLst xmlns:p15="http://schemas.microsoft.com/office/powerpoint/2012/main">
        <p15:guide id="1" orient="horz" pos="3368" userDrawn="1">
          <p15:clr>
            <a:srgbClr val="FBAE40"/>
          </p15:clr>
        </p15:guide>
        <p15:guide id="2" pos="238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7560309" cy="10692130"/>
          </a:xfrm>
          <a:custGeom>
            <a:avLst/>
            <a:gdLst/>
            <a:ahLst/>
            <a:cxnLst/>
            <a:rect l="l" t="t" r="r" b="b"/>
            <a:pathLst>
              <a:path w="7560309" h="10692130">
                <a:moveTo>
                  <a:pt x="7559992" y="0"/>
                </a:moveTo>
                <a:lnTo>
                  <a:pt x="0" y="0"/>
                </a:lnTo>
                <a:lnTo>
                  <a:pt x="0" y="10692003"/>
                </a:lnTo>
                <a:lnTo>
                  <a:pt x="7559992" y="10692003"/>
                </a:lnTo>
                <a:lnTo>
                  <a:pt x="7559992" y="0"/>
                </a:lnTo>
                <a:close/>
              </a:path>
            </a:pathLst>
          </a:custGeom>
          <a:solidFill>
            <a:srgbClr val="CEE5B7"/>
          </a:solidFill>
        </p:spPr>
        <p:txBody>
          <a:bodyPr wrap="square" lIns="0" tIns="0" rIns="0" bIns="0" rtlCol="0"/>
          <a:lstStyle/>
          <a:p>
            <a:endParaRPr/>
          </a:p>
        </p:txBody>
      </p:sp>
      <p:sp>
        <p:nvSpPr>
          <p:cNvPr id="17" name="bg object 17"/>
          <p:cNvSpPr/>
          <p:nvPr/>
        </p:nvSpPr>
        <p:spPr>
          <a:xfrm>
            <a:off x="0" y="0"/>
            <a:ext cx="7560309" cy="8020684"/>
          </a:xfrm>
          <a:custGeom>
            <a:avLst/>
            <a:gdLst/>
            <a:ahLst/>
            <a:cxnLst/>
            <a:rect l="l" t="t" r="r" b="b"/>
            <a:pathLst>
              <a:path w="7560309" h="8020684">
                <a:moveTo>
                  <a:pt x="7560005" y="6474002"/>
                </a:moveTo>
                <a:lnTo>
                  <a:pt x="2430146" y="6474002"/>
                </a:lnTo>
                <a:lnTo>
                  <a:pt x="3031245" y="6530554"/>
                </a:lnTo>
                <a:lnTo>
                  <a:pt x="3653228" y="6770139"/>
                </a:lnTo>
                <a:lnTo>
                  <a:pt x="4578343" y="7261096"/>
                </a:lnTo>
                <a:lnTo>
                  <a:pt x="4621530" y="7284486"/>
                </a:lnTo>
                <a:lnTo>
                  <a:pt x="4708394" y="7330299"/>
                </a:lnTo>
                <a:lnTo>
                  <a:pt x="4752080" y="7352691"/>
                </a:lnTo>
                <a:lnTo>
                  <a:pt x="4795943" y="7374720"/>
                </a:lnTo>
                <a:lnTo>
                  <a:pt x="4839986" y="7396371"/>
                </a:lnTo>
                <a:lnTo>
                  <a:pt x="4884215" y="7417627"/>
                </a:lnTo>
                <a:lnTo>
                  <a:pt x="4928634" y="7438474"/>
                </a:lnTo>
                <a:lnTo>
                  <a:pt x="4973248" y="7458896"/>
                </a:lnTo>
                <a:lnTo>
                  <a:pt x="5018062" y="7478879"/>
                </a:lnTo>
                <a:lnTo>
                  <a:pt x="5063081" y="7498405"/>
                </a:lnTo>
                <a:lnTo>
                  <a:pt x="5108309" y="7517461"/>
                </a:lnTo>
                <a:lnTo>
                  <a:pt x="5153751" y="7536030"/>
                </a:lnTo>
                <a:lnTo>
                  <a:pt x="5230502" y="7566114"/>
                </a:lnTo>
                <a:lnTo>
                  <a:pt x="5329042" y="7603132"/>
                </a:lnTo>
                <a:lnTo>
                  <a:pt x="5435158" y="7641232"/>
                </a:lnTo>
                <a:lnTo>
                  <a:pt x="5548433" y="7679935"/>
                </a:lnTo>
                <a:lnTo>
                  <a:pt x="5668448" y="7718763"/>
                </a:lnTo>
                <a:lnTo>
                  <a:pt x="5794785" y="7757237"/>
                </a:lnTo>
                <a:lnTo>
                  <a:pt x="5882315" y="7782454"/>
                </a:lnTo>
                <a:lnTo>
                  <a:pt x="5972345" y="7807159"/>
                </a:lnTo>
                <a:lnTo>
                  <a:pt x="6064752" y="7831210"/>
                </a:lnTo>
                <a:lnTo>
                  <a:pt x="6159411" y="7854466"/>
                </a:lnTo>
                <a:lnTo>
                  <a:pt x="6256198" y="7876785"/>
                </a:lnTo>
                <a:lnTo>
                  <a:pt x="6354989" y="7898025"/>
                </a:lnTo>
                <a:lnTo>
                  <a:pt x="6455662" y="7918044"/>
                </a:lnTo>
                <a:lnTo>
                  <a:pt x="6558091" y="7936701"/>
                </a:lnTo>
                <a:lnTo>
                  <a:pt x="6662152" y="7953853"/>
                </a:lnTo>
                <a:lnTo>
                  <a:pt x="6767723" y="7969360"/>
                </a:lnTo>
                <a:lnTo>
                  <a:pt x="6874679" y="7983078"/>
                </a:lnTo>
                <a:lnTo>
                  <a:pt x="6982896" y="7994866"/>
                </a:lnTo>
                <a:lnTo>
                  <a:pt x="7037439" y="7999992"/>
                </a:lnTo>
                <a:lnTo>
                  <a:pt x="7092250" y="8004583"/>
                </a:lnTo>
                <a:lnTo>
                  <a:pt x="7147315" y="8008620"/>
                </a:lnTo>
                <a:lnTo>
                  <a:pt x="7202618" y="8012087"/>
                </a:lnTo>
                <a:lnTo>
                  <a:pt x="7258143" y="8014964"/>
                </a:lnTo>
                <a:lnTo>
                  <a:pt x="7313875" y="8017235"/>
                </a:lnTo>
                <a:lnTo>
                  <a:pt x="7369799" y="8018882"/>
                </a:lnTo>
                <a:lnTo>
                  <a:pt x="7426603" y="8019899"/>
                </a:lnTo>
                <a:lnTo>
                  <a:pt x="7482158" y="8020231"/>
                </a:lnTo>
                <a:lnTo>
                  <a:pt x="7538562" y="8019899"/>
                </a:lnTo>
                <a:lnTo>
                  <a:pt x="7560005" y="8019509"/>
                </a:lnTo>
                <a:lnTo>
                  <a:pt x="7560005" y="6474002"/>
                </a:lnTo>
                <a:close/>
              </a:path>
              <a:path w="7560309" h="8020684">
                <a:moveTo>
                  <a:pt x="7560005" y="0"/>
                </a:moveTo>
                <a:lnTo>
                  <a:pt x="0" y="0"/>
                </a:lnTo>
                <a:lnTo>
                  <a:pt x="0" y="6677832"/>
                </a:lnTo>
                <a:lnTo>
                  <a:pt x="40611" y="6676447"/>
                </a:lnTo>
                <a:lnTo>
                  <a:pt x="1567681" y="6532142"/>
                </a:lnTo>
                <a:lnTo>
                  <a:pt x="2430146" y="6474002"/>
                </a:lnTo>
                <a:lnTo>
                  <a:pt x="7560005" y="6474002"/>
                </a:lnTo>
                <a:lnTo>
                  <a:pt x="7560005" y="0"/>
                </a:lnTo>
                <a:close/>
              </a:path>
            </a:pathLst>
          </a:custGeom>
          <a:solidFill>
            <a:srgbClr val="FFFFFF"/>
          </a:solidFill>
        </p:spPr>
        <p:txBody>
          <a:bodyPr wrap="square" lIns="0" tIns="0" rIns="0" bIns="0" rtlCol="0"/>
          <a:lstStyle/>
          <a:p>
            <a:endParaRPr/>
          </a:p>
        </p:txBody>
      </p:sp>
      <p:sp>
        <p:nvSpPr>
          <p:cNvPr id="18" name="bg object 18"/>
          <p:cNvSpPr/>
          <p:nvPr/>
        </p:nvSpPr>
        <p:spPr>
          <a:xfrm>
            <a:off x="361861" y="1248079"/>
            <a:ext cx="5008880" cy="104775"/>
          </a:xfrm>
          <a:custGeom>
            <a:avLst/>
            <a:gdLst/>
            <a:ahLst/>
            <a:cxnLst/>
            <a:rect l="l" t="t" r="r" b="b"/>
            <a:pathLst>
              <a:path w="5008880" h="104775">
                <a:moveTo>
                  <a:pt x="5008600" y="41630"/>
                </a:moveTo>
                <a:lnTo>
                  <a:pt x="4979289" y="12954"/>
                </a:lnTo>
                <a:lnTo>
                  <a:pt x="4924907" y="4419"/>
                </a:lnTo>
                <a:lnTo>
                  <a:pt x="4865903" y="1917"/>
                </a:lnTo>
                <a:lnTo>
                  <a:pt x="4826203" y="749"/>
                </a:lnTo>
                <a:lnTo>
                  <a:pt x="4786465" y="63"/>
                </a:lnTo>
                <a:lnTo>
                  <a:pt x="4746739" y="0"/>
                </a:lnTo>
                <a:lnTo>
                  <a:pt x="3677945" y="8077"/>
                </a:lnTo>
                <a:lnTo>
                  <a:pt x="3630485" y="6756"/>
                </a:lnTo>
                <a:lnTo>
                  <a:pt x="3577945" y="5676"/>
                </a:lnTo>
                <a:lnTo>
                  <a:pt x="3525418" y="5067"/>
                </a:lnTo>
                <a:lnTo>
                  <a:pt x="3472891" y="5041"/>
                </a:lnTo>
                <a:lnTo>
                  <a:pt x="1008811" y="24726"/>
                </a:lnTo>
                <a:lnTo>
                  <a:pt x="231508" y="28308"/>
                </a:lnTo>
                <a:lnTo>
                  <a:pt x="202158" y="28003"/>
                </a:lnTo>
                <a:lnTo>
                  <a:pt x="143433" y="26136"/>
                </a:lnTo>
                <a:lnTo>
                  <a:pt x="77533" y="24663"/>
                </a:lnTo>
                <a:lnTo>
                  <a:pt x="28841" y="32258"/>
                </a:lnTo>
                <a:lnTo>
                  <a:pt x="0" y="54038"/>
                </a:lnTo>
                <a:lnTo>
                  <a:pt x="1714" y="63271"/>
                </a:lnTo>
                <a:lnTo>
                  <a:pt x="46977" y="93497"/>
                </a:lnTo>
                <a:lnTo>
                  <a:pt x="85915" y="98742"/>
                </a:lnTo>
                <a:lnTo>
                  <a:pt x="146418" y="101815"/>
                </a:lnTo>
                <a:lnTo>
                  <a:pt x="187134" y="103263"/>
                </a:lnTo>
                <a:lnTo>
                  <a:pt x="227888" y="104127"/>
                </a:lnTo>
                <a:lnTo>
                  <a:pt x="268617" y="104254"/>
                </a:lnTo>
                <a:lnTo>
                  <a:pt x="1778863" y="92900"/>
                </a:lnTo>
                <a:lnTo>
                  <a:pt x="2231479" y="87528"/>
                </a:lnTo>
                <a:lnTo>
                  <a:pt x="2481097" y="83108"/>
                </a:lnTo>
                <a:lnTo>
                  <a:pt x="2724835" y="77368"/>
                </a:lnTo>
                <a:lnTo>
                  <a:pt x="4176357" y="66217"/>
                </a:lnTo>
                <a:lnTo>
                  <a:pt x="4782794" y="63309"/>
                </a:lnTo>
                <a:lnTo>
                  <a:pt x="4811420" y="63525"/>
                </a:lnTo>
                <a:lnTo>
                  <a:pt x="4868684" y="65036"/>
                </a:lnTo>
                <a:lnTo>
                  <a:pt x="4932946" y="66192"/>
                </a:lnTo>
                <a:lnTo>
                  <a:pt x="4980444" y="59804"/>
                </a:lnTo>
                <a:lnTo>
                  <a:pt x="5003965" y="47967"/>
                </a:lnTo>
                <a:lnTo>
                  <a:pt x="5008600" y="41630"/>
                </a:lnTo>
                <a:close/>
              </a:path>
            </a:pathLst>
          </a:custGeom>
          <a:solidFill>
            <a:srgbClr val="A1D078"/>
          </a:solidFill>
        </p:spPr>
        <p:txBody>
          <a:bodyPr wrap="square" lIns="0" tIns="0" rIns="0" bIns="0" rtlCol="0"/>
          <a:lstStyle/>
          <a:p>
            <a:endParaRPr/>
          </a:p>
        </p:txBody>
      </p:sp>
      <p:sp>
        <p:nvSpPr>
          <p:cNvPr id="2" name="Holder 2"/>
          <p:cNvSpPr>
            <a:spLocks noGrp="1"/>
          </p:cNvSpPr>
          <p:nvPr>
            <p:ph type="title"/>
          </p:nvPr>
        </p:nvSpPr>
        <p:spPr>
          <a:xfrm>
            <a:off x="349063" y="225168"/>
            <a:ext cx="5030470" cy="1069340"/>
          </a:xfrm>
          <a:prstGeom prst="rect">
            <a:avLst/>
          </a:prstGeom>
        </p:spPr>
        <p:txBody>
          <a:bodyPr wrap="square" lIns="0" tIns="0" rIns="0" bIns="0">
            <a:spAutoFit/>
          </a:bodyPr>
          <a:lstStyle>
            <a:lvl1pPr>
              <a:defRPr sz="3600" b="0" i="0">
                <a:solidFill>
                  <a:srgbClr val="0F3C6C"/>
                </a:solidFill>
                <a:latin typeface="Trebuchet MS"/>
                <a:cs typeface="Trebuchet MS"/>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10/4/26</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5" r:id="rId1"/>
    <p:sldLayoutId id="2147483663" r:id="rId2"/>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object 14"/>
          <p:cNvPicPr/>
          <p:nvPr/>
        </p:nvPicPr>
        <p:blipFill>
          <a:blip r:embed="rId3" cstate="print"/>
          <a:stretch>
            <a:fillRect/>
          </a:stretch>
        </p:blipFill>
        <p:spPr>
          <a:xfrm>
            <a:off x="4221818" y="6371447"/>
            <a:ext cx="2733553" cy="2510841"/>
          </a:xfrm>
          <a:prstGeom prst="rect">
            <a:avLst/>
          </a:prstGeom>
        </p:spPr>
      </p:pic>
      <p:sp>
        <p:nvSpPr>
          <p:cNvPr id="18" name="object 18"/>
          <p:cNvSpPr txBox="1"/>
          <p:nvPr/>
        </p:nvSpPr>
        <p:spPr>
          <a:xfrm>
            <a:off x="501648" y="3835610"/>
            <a:ext cx="2980495" cy="478593"/>
          </a:xfrm>
          <a:prstGeom prst="rect">
            <a:avLst/>
          </a:prstGeom>
        </p:spPr>
        <p:txBody>
          <a:bodyPr vert="horz" wrap="square" lIns="0" tIns="6350" rIns="0" bIns="0" rtlCol="0">
            <a:spAutoFit/>
          </a:bodyPr>
          <a:lstStyle/>
          <a:p>
            <a:pPr marL="12700" marR="5080">
              <a:lnSpc>
                <a:spcPct val="104200"/>
              </a:lnSpc>
              <a:spcBef>
                <a:spcPts val="50"/>
              </a:spcBef>
            </a:pPr>
            <a:r>
              <a:rPr sz="1000" dirty="0">
                <a:solidFill>
                  <a:srgbClr val="231F20"/>
                </a:solidFill>
                <a:latin typeface="Figtree" pitchFamily="2" charset="0"/>
                <a:cs typeface="Trebuchet MS"/>
              </a:rPr>
              <a:t>Signpost and encourage parents to attend </a:t>
            </a:r>
            <a:r>
              <a:rPr sz="1000" dirty="0" err="1">
                <a:solidFill>
                  <a:srgbClr val="231F20"/>
                </a:solidFill>
                <a:latin typeface="Figtree" pitchFamily="2" charset="0"/>
                <a:cs typeface="Trebuchet MS"/>
              </a:rPr>
              <a:t>th</a:t>
            </a:r>
            <a:r>
              <a:rPr lang="en-GB" sz="1000" dirty="0">
                <a:solidFill>
                  <a:srgbClr val="231F20"/>
                </a:solidFill>
                <a:latin typeface="Figtree" pitchFamily="2" charset="0"/>
                <a:cs typeface="Trebuchet MS"/>
              </a:rPr>
              <a:t>e</a:t>
            </a:r>
            <a:br>
              <a:rPr lang="en-GB" sz="1000" dirty="0">
                <a:solidFill>
                  <a:srgbClr val="231F20"/>
                </a:solidFill>
                <a:latin typeface="Figtree" pitchFamily="2" charset="0"/>
                <a:cs typeface="Trebuchet MS"/>
              </a:rPr>
            </a:br>
            <a:r>
              <a:rPr sz="1000" dirty="0">
                <a:solidFill>
                  <a:srgbClr val="231F20"/>
                </a:solidFill>
                <a:latin typeface="Figtree" pitchFamily="2" charset="0"/>
                <a:cs typeface="Trebuchet MS"/>
              </a:rPr>
              <a:t>in-person workshops as first line advice and information.</a:t>
            </a:r>
            <a:endParaRPr sz="1000" dirty="0">
              <a:latin typeface="Figtree" pitchFamily="2" charset="0"/>
              <a:cs typeface="Trebuchet MS"/>
            </a:endParaRPr>
          </a:p>
        </p:txBody>
      </p:sp>
      <p:sp>
        <p:nvSpPr>
          <p:cNvPr id="22" name="object 22"/>
          <p:cNvSpPr txBox="1"/>
          <p:nvPr/>
        </p:nvSpPr>
        <p:spPr>
          <a:xfrm>
            <a:off x="501650" y="5335453"/>
            <a:ext cx="2931339" cy="654050"/>
          </a:xfrm>
          <a:prstGeom prst="rect">
            <a:avLst/>
          </a:prstGeom>
        </p:spPr>
        <p:txBody>
          <a:bodyPr vert="horz" wrap="square" lIns="0" tIns="6350" rIns="0" bIns="0" rtlCol="0">
            <a:spAutoFit/>
          </a:bodyPr>
          <a:lstStyle/>
          <a:p>
            <a:pPr marL="12700" marR="5080">
              <a:lnSpc>
                <a:spcPct val="104200"/>
              </a:lnSpc>
              <a:spcBef>
                <a:spcPts val="50"/>
              </a:spcBef>
            </a:pPr>
            <a:r>
              <a:rPr sz="1000" dirty="0">
                <a:solidFill>
                  <a:srgbClr val="231F20"/>
                </a:solidFill>
                <a:latin typeface="Figtree" pitchFamily="2" charset="0"/>
                <a:cs typeface="Trebuchet MS"/>
              </a:rPr>
              <a:t>The workshops will provide updates on the information and resources available and give tips to promote partnership working between settings</a:t>
            </a:r>
            <a:br>
              <a:rPr lang="en-GB" sz="1000" dirty="0">
                <a:solidFill>
                  <a:srgbClr val="231F20"/>
                </a:solidFill>
                <a:latin typeface="Figtree" pitchFamily="2" charset="0"/>
                <a:cs typeface="Trebuchet MS"/>
              </a:rPr>
            </a:br>
            <a:r>
              <a:rPr sz="1000" dirty="0">
                <a:solidFill>
                  <a:srgbClr val="231F20"/>
                </a:solidFill>
                <a:latin typeface="Figtree" pitchFamily="2" charset="0"/>
                <a:cs typeface="Trebuchet MS"/>
              </a:rPr>
              <a:t>and parents to support potty training.</a:t>
            </a:r>
            <a:endParaRPr sz="1000" dirty="0">
              <a:latin typeface="Figtree" pitchFamily="2" charset="0"/>
              <a:cs typeface="Trebuchet MS"/>
            </a:endParaRPr>
          </a:p>
        </p:txBody>
      </p:sp>
      <p:sp>
        <p:nvSpPr>
          <p:cNvPr id="31" name="object 31"/>
          <p:cNvSpPr txBox="1"/>
          <p:nvPr/>
        </p:nvSpPr>
        <p:spPr>
          <a:xfrm>
            <a:off x="501649" y="1992476"/>
            <a:ext cx="3030029" cy="971550"/>
          </a:xfrm>
          <a:prstGeom prst="rect">
            <a:avLst/>
          </a:prstGeom>
        </p:spPr>
        <p:txBody>
          <a:bodyPr vert="horz" wrap="square" lIns="0" tIns="6350" rIns="0" bIns="0" rtlCol="0">
            <a:spAutoFit/>
          </a:bodyPr>
          <a:lstStyle/>
          <a:p>
            <a:pPr marL="12700" marR="5080">
              <a:lnSpc>
                <a:spcPct val="104200"/>
              </a:lnSpc>
              <a:spcBef>
                <a:spcPts val="50"/>
              </a:spcBef>
            </a:pPr>
            <a:r>
              <a:rPr sz="1000" dirty="0">
                <a:solidFill>
                  <a:srgbClr val="231F20"/>
                </a:solidFill>
                <a:latin typeface="Figtree" pitchFamily="2" charset="0"/>
                <a:cs typeface="Trebuchet MS"/>
              </a:rPr>
              <a:t>Set the expectation for becoming potty trained by start of reception (unless medical condition) in all communications and conversations. We all want every child to be ready to get the most out of school. Promote the The Potty Training Guide with parents and signpost to online information.</a:t>
            </a:r>
            <a:endParaRPr sz="1000" dirty="0">
              <a:latin typeface="Figtree" pitchFamily="2" charset="0"/>
              <a:cs typeface="Trebuchet MS"/>
            </a:endParaRPr>
          </a:p>
        </p:txBody>
      </p:sp>
      <p:sp>
        <p:nvSpPr>
          <p:cNvPr id="61" name="object 22">
            <a:extLst>
              <a:ext uri="{FF2B5EF4-FFF2-40B4-BE49-F238E27FC236}">
                <a16:creationId xmlns:a16="http://schemas.microsoft.com/office/drawing/2014/main" id="{A15807B2-61CF-8CFA-6B89-3F194FCB2008}"/>
              </a:ext>
            </a:extLst>
          </p:cNvPr>
          <p:cNvSpPr txBox="1"/>
          <p:nvPr/>
        </p:nvSpPr>
        <p:spPr>
          <a:xfrm>
            <a:off x="4018756" y="5170592"/>
            <a:ext cx="3045439" cy="973343"/>
          </a:xfrm>
          <a:prstGeom prst="rect">
            <a:avLst/>
          </a:prstGeom>
        </p:spPr>
        <p:txBody>
          <a:bodyPr vert="horz" wrap="square" lIns="0" tIns="6350" rIns="0" bIns="0" rtlCol="0">
            <a:spAutoFit/>
          </a:bodyPr>
          <a:lstStyle/>
          <a:p>
            <a:pPr marL="12700" marR="5080">
              <a:spcBef>
                <a:spcPts val="220"/>
              </a:spcBef>
            </a:pPr>
            <a:r>
              <a:rPr lang="en-GB" sz="1000" dirty="0">
                <a:solidFill>
                  <a:srgbClr val="231F20"/>
                </a:solidFill>
                <a:latin typeface="Figtree" pitchFamily="2" charset="0"/>
                <a:cs typeface="Trebuchet MS"/>
              </a:rPr>
              <a:t>Give children with additional needs the same opportunities to progress with toileting as you would any other child. The advice and information available are relevant and appropriate for all children, however</a:t>
            </a:r>
            <a:br>
              <a:rPr lang="en-GB" sz="1000" dirty="0">
                <a:solidFill>
                  <a:srgbClr val="231F20"/>
                </a:solidFill>
                <a:latin typeface="Figtree" pitchFamily="2" charset="0"/>
                <a:cs typeface="Trebuchet MS"/>
              </a:rPr>
            </a:br>
            <a:r>
              <a:rPr lang="en-GB" sz="1000" dirty="0">
                <a:solidFill>
                  <a:srgbClr val="231F20"/>
                </a:solidFill>
                <a:latin typeface="Figtree" pitchFamily="2" charset="0"/>
                <a:cs typeface="Trebuchet MS"/>
              </a:rPr>
              <a:t>a more individualised, graduated approach may</a:t>
            </a:r>
            <a:endParaRPr lang="en-GB" sz="1000" dirty="0">
              <a:latin typeface="Figtree" pitchFamily="2" charset="0"/>
              <a:cs typeface="Trebuchet MS"/>
            </a:endParaRPr>
          </a:p>
          <a:p>
            <a:pPr marL="12700">
              <a:spcBef>
                <a:spcPts val="50"/>
              </a:spcBef>
            </a:pPr>
            <a:r>
              <a:rPr lang="en-GB" sz="1000" dirty="0">
                <a:solidFill>
                  <a:srgbClr val="231F20"/>
                </a:solidFill>
                <a:latin typeface="Figtree" pitchFamily="2" charset="0"/>
                <a:cs typeface="Trebuchet MS"/>
              </a:rPr>
              <a:t>be required.</a:t>
            </a:r>
            <a:endParaRPr lang="en-GB" sz="1000" dirty="0">
              <a:latin typeface="Figtree" pitchFamily="2" charset="0"/>
              <a:cs typeface="Trebuchet MS"/>
            </a:endParaRPr>
          </a:p>
        </p:txBody>
      </p:sp>
      <p:sp>
        <p:nvSpPr>
          <p:cNvPr id="63" name="object 22">
            <a:extLst>
              <a:ext uri="{FF2B5EF4-FFF2-40B4-BE49-F238E27FC236}">
                <a16:creationId xmlns:a16="http://schemas.microsoft.com/office/drawing/2014/main" id="{C22CC0F4-2699-2FCB-886D-5E86339F9254}"/>
              </a:ext>
            </a:extLst>
          </p:cNvPr>
          <p:cNvSpPr txBox="1"/>
          <p:nvPr/>
        </p:nvSpPr>
        <p:spPr>
          <a:xfrm>
            <a:off x="4016083" y="3863470"/>
            <a:ext cx="3114967" cy="636008"/>
          </a:xfrm>
          <a:prstGeom prst="rect">
            <a:avLst/>
          </a:prstGeom>
        </p:spPr>
        <p:txBody>
          <a:bodyPr vert="horz" wrap="square" lIns="0" tIns="6350" rIns="0" bIns="0" rtlCol="0">
            <a:spAutoFit/>
          </a:bodyPr>
          <a:lstStyle/>
          <a:p>
            <a:pPr marL="12700" marR="5080">
              <a:lnSpc>
                <a:spcPct val="104200"/>
              </a:lnSpc>
              <a:spcBef>
                <a:spcPts val="220"/>
              </a:spcBef>
            </a:pPr>
            <a:r>
              <a:rPr lang="en-GB" sz="1000" dirty="0">
                <a:solidFill>
                  <a:srgbClr val="231F20"/>
                </a:solidFill>
                <a:latin typeface="Figtree" pitchFamily="2" charset="0"/>
                <a:cs typeface="Trebuchet MS"/>
              </a:rPr>
              <a:t>Provide reassurance to parents when potty training had progressed but seems to be regressing;</a:t>
            </a:r>
            <a:br>
              <a:rPr lang="en-GB" sz="1000" dirty="0">
                <a:solidFill>
                  <a:srgbClr val="231F20"/>
                </a:solidFill>
                <a:latin typeface="Figtree" pitchFamily="2" charset="0"/>
                <a:cs typeface="Trebuchet MS"/>
              </a:rPr>
            </a:br>
            <a:r>
              <a:rPr lang="en-GB" sz="1000" dirty="0">
                <a:solidFill>
                  <a:srgbClr val="231F20"/>
                </a:solidFill>
                <a:latin typeface="Figtree" pitchFamily="2" charset="0"/>
                <a:cs typeface="Trebuchet MS"/>
              </a:rPr>
              <a:t>encourage a “back to basics” approach and normalise that this is common.</a:t>
            </a:r>
            <a:endParaRPr lang="en-GB" sz="1000" dirty="0">
              <a:latin typeface="Figtree" pitchFamily="2" charset="0"/>
              <a:cs typeface="Trebuchet MS"/>
            </a:endParaRPr>
          </a:p>
        </p:txBody>
      </p:sp>
      <p:sp>
        <p:nvSpPr>
          <p:cNvPr id="66" name="object 22">
            <a:extLst>
              <a:ext uri="{FF2B5EF4-FFF2-40B4-BE49-F238E27FC236}">
                <a16:creationId xmlns:a16="http://schemas.microsoft.com/office/drawing/2014/main" id="{B960CD24-3328-8AC7-C986-8EA77981D0C3}"/>
              </a:ext>
            </a:extLst>
          </p:cNvPr>
          <p:cNvSpPr txBox="1"/>
          <p:nvPr/>
        </p:nvSpPr>
        <p:spPr>
          <a:xfrm>
            <a:off x="4016083" y="2196229"/>
            <a:ext cx="3048112" cy="796052"/>
          </a:xfrm>
          <a:prstGeom prst="rect">
            <a:avLst/>
          </a:prstGeom>
        </p:spPr>
        <p:txBody>
          <a:bodyPr vert="horz" wrap="square" lIns="0" tIns="6350" rIns="0" bIns="0" rtlCol="0">
            <a:spAutoFit/>
          </a:bodyPr>
          <a:lstStyle/>
          <a:p>
            <a:pPr marL="12700" marR="59690">
              <a:lnSpc>
                <a:spcPct val="104200"/>
              </a:lnSpc>
              <a:spcBef>
                <a:spcPts val="220"/>
              </a:spcBef>
            </a:pPr>
            <a:r>
              <a:rPr lang="en-GB" sz="1000" dirty="0">
                <a:solidFill>
                  <a:srgbClr val="231F20"/>
                </a:solidFill>
                <a:latin typeface="Figtree" pitchFamily="2" charset="0"/>
                <a:cs typeface="Trebuchet MS"/>
              </a:rPr>
              <a:t>All families with a child starting Reception in September will receive the Starting Reception and Potty Training Guide leaflets. Additional resources will be available for families attending the in-person workshops.</a:t>
            </a:r>
            <a:endParaRPr lang="en-GB" sz="1000" dirty="0">
              <a:latin typeface="Figtree" pitchFamily="2" charset="0"/>
              <a:cs typeface="Trebuchet MS"/>
            </a:endParaRPr>
          </a:p>
        </p:txBody>
      </p:sp>
      <p:grpSp>
        <p:nvGrpSpPr>
          <p:cNvPr id="92" name="Group 91">
            <a:extLst>
              <a:ext uri="{FF2B5EF4-FFF2-40B4-BE49-F238E27FC236}">
                <a16:creationId xmlns:a16="http://schemas.microsoft.com/office/drawing/2014/main" id="{4DFB0A1E-DF0D-C8B5-C488-E2AC64F3240C}"/>
              </a:ext>
            </a:extLst>
          </p:cNvPr>
          <p:cNvGrpSpPr/>
          <p:nvPr/>
        </p:nvGrpSpPr>
        <p:grpSpPr>
          <a:xfrm>
            <a:off x="5545482" y="9432361"/>
            <a:ext cx="1651015" cy="883290"/>
            <a:chOff x="5545482" y="9432361"/>
            <a:chExt cx="1651015" cy="883290"/>
          </a:xfrm>
        </p:grpSpPr>
        <p:sp>
          <p:nvSpPr>
            <p:cNvPr id="67" name="Rectangle 66">
              <a:extLst>
                <a:ext uri="{FF2B5EF4-FFF2-40B4-BE49-F238E27FC236}">
                  <a16:creationId xmlns:a16="http://schemas.microsoft.com/office/drawing/2014/main" id="{023A8495-F2A2-E5CD-8FA0-02C7E51A696F}"/>
                </a:ext>
              </a:extLst>
            </p:cNvPr>
            <p:cNvSpPr/>
            <p:nvPr/>
          </p:nvSpPr>
          <p:spPr>
            <a:xfrm>
              <a:off x="5545482" y="9432361"/>
              <a:ext cx="1651015" cy="883290"/>
            </a:xfrm>
            <a:prstGeom prst="rect">
              <a:avLst/>
            </a:prstGeom>
            <a:noFill/>
            <a:ln w="190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5A5710CF-4EE5-64A3-444F-84E60EC8A196}"/>
                </a:ext>
              </a:extLst>
            </p:cNvPr>
            <p:cNvSpPr txBox="1"/>
            <p:nvPr/>
          </p:nvSpPr>
          <p:spPr>
            <a:xfrm>
              <a:off x="5545482" y="9750896"/>
              <a:ext cx="1651015" cy="246221"/>
            </a:xfrm>
            <a:prstGeom prst="rect">
              <a:avLst/>
            </a:prstGeom>
            <a:noFill/>
          </p:spPr>
          <p:txBody>
            <a:bodyPr wrap="square" rtlCol="0">
              <a:spAutoFit/>
            </a:bodyPr>
            <a:lstStyle/>
            <a:p>
              <a:pPr algn="ctr"/>
              <a:r>
                <a:rPr lang="en-US" sz="1000" dirty="0">
                  <a:solidFill>
                    <a:schemeClr val="bg1">
                      <a:lumMod val="50000"/>
                    </a:schemeClr>
                  </a:solidFill>
                  <a:latin typeface="Figtree Medium" pitchFamily="2" charset="0"/>
                </a:rPr>
                <a:t>&lt;Add your logo here&gt;</a:t>
              </a:r>
            </a:p>
          </p:txBody>
        </p:sp>
      </p:grpSp>
      <p:sp>
        <p:nvSpPr>
          <p:cNvPr id="69" name="TextBox 68">
            <a:extLst>
              <a:ext uri="{FF2B5EF4-FFF2-40B4-BE49-F238E27FC236}">
                <a16:creationId xmlns:a16="http://schemas.microsoft.com/office/drawing/2014/main" id="{F3D263E2-E881-F2FF-248B-4384C528BB4A}"/>
              </a:ext>
            </a:extLst>
          </p:cNvPr>
          <p:cNvSpPr txBox="1"/>
          <p:nvPr/>
        </p:nvSpPr>
        <p:spPr>
          <a:xfrm>
            <a:off x="360003" y="9480551"/>
            <a:ext cx="3307079" cy="587441"/>
          </a:xfrm>
          <a:prstGeom prst="rect">
            <a:avLst/>
          </a:prstGeom>
          <a:noFill/>
        </p:spPr>
        <p:txBody>
          <a:bodyPr wrap="square" lIns="108000" tIns="108000" rIns="108000" bIns="108000">
            <a:spAutoFit/>
          </a:bodyPr>
          <a:lstStyle/>
          <a:p>
            <a:r>
              <a:rPr lang="en-GB" sz="1200" b="1" dirty="0">
                <a:solidFill>
                  <a:schemeClr val="bg1"/>
                </a:solidFill>
                <a:latin typeface="Figtree SemiBold" pitchFamily="2" charset="0"/>
              </a:rPr>
              <a:t>Add contact details, phone email, website/URL</a:t>
            </a:r>
          </a:p>
        </p:txBody>
      </p:sp>
      <p:sp>
        <p:nvSpPr>
          <p:cNvPr id="83" name="Text Placeholder 82">
            <a:extLst>
              <a:ext uri="{FF2B5EF4-FFF2-40B4-BE49-F238E27FC236}">
                <a16:creationId xmlns:a16="http://schemas.microsoft.com/office/drawing/2014/main" id="{5924B95D-2910-4375-D4F1-2965271DB026}"/>
              </a:ext>
            </a:extLst>
          </p:cNvPr>
          <p:cNvSpPr>
            <a:spLocks noGrp="1"/>
          </p:cNvSpPr>
          <p:nvPr>
            <p:ph type="body" sz="quarter" idx="10"/>
          </p:nvPr>
        </p:nvSpPr>
        <p:spPr/>
        <p:txBody>
          <a:bodyPr/>
          <a:lstStyle/>
          <a:p>
            <a:r>
              <a:rPr lang="en-US" dirty="0"/>
              <a:t>More support</a:t>
            </a:r>
          </a:p>
        </p:txBody>
      </p:sp>
      <p:sp>
        <p:nvSpPr>
          <p:cNvPr id="84" name="Text Placeholder 83">
            <a:extLst>
              <a:ext uri="{FF2B5EF4-FFF2-40B4-BE49-F238E27FC236}">
                <a16:creationId xmlns:a16="http://schemas.microsoft.com/office/drawing/2014/main" id="{DFF1922D-EAC8-1629-901F-DAC3586D12F9}"/>
              </a:ext>
            </a:extLst>
          </p:cNvPr>
          <p:cNvSpPr>
            <a:spLocks noGrp="1"/>
          </p:cNvSpPr>
          <p:nvPr>
            <p:ph type="body" sz="quarter" idx="11"/>
          </p:nvPr>
        </p:nvSpPr>
        <p:spPr>
          <a:xfrm>
            <a:off x="390482" y="8081063"/>
            <a:ext cx="3276600" cy="169277"/>
          </a:xfrm>
        </p:spPr>
        <p:txBody>
          <a:bodyPr/>
          <a:lstStyle/>
          <a:p>
            <a:r>
              <a:rPr lang="en-US" dirty="0"/>
              <a:t>Children with medical conditions: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07AF584FC81DC42B896B147597934B5" ma:contentTypeVersion="14" ma:contentTypeDescription="Create a new document." ma:contentTypeScope="" ma:versionID="fb561eaf2df7490ed50cbc31e8572c24">
  <xsd:schema xmlns:xsd="http://www.w3.org/2001/XMLSchema" xmlns:xs="http://www.w3.org/2001/XMLSchema" xmlns:p="http://schemas.microsoft.com/office/2006/metadata/properties" xmlns:ns2="d225e306-cd9c-4685-a44c-e6e24beaa9eb" xmlns:ns3="100f8c17-9e75-4c76-b002-c167a01bc5c5" targetNamespace="http://schemas.microsoft.com/office/2006/metadata/properties" ma:root="true" ma:fieldsID="e72c55e375488c36409768dac7b38288" ns2:_="" ns3:_="">
    <xsd:import namespace="d225e306-cd9c-4685-a44c-e6e24beaa9eb"/>
    <xsd:import namespace="100f8c17-9e75-4c76-b002-c167a01bc5c5"/>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25e306-cd9c-4685-a44c-e6e24beaa9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06e034f-5d27-4a55-b126-b5aed7b3291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0f8c17-9e75-4c76-b002-c167a01bc5c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1304316-9453-43cf-90cb-130c1ea90da7}" ma:internalName="TaxCatchAll" ma:showField="CatchAllData" ma:web="100f8c17-9e75-4c76-b002-c167a01bc5c5">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00f8c17-9e75-4c76-b002-c167a01bc5c5" xsi:nil="true"/>
    <lcf76f155ced4ddcb4097134ff3c332f xmlns="d225e306-cd9c-4685-a44c-e6e24beaa9e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BC9C80F-9711-43E6-BB60-F0B0727B5E1F}"/>
</file>

<file path=customXml/itemProps2.xml><?xml version="1.0" encoding="utf-8"?>
<ds:datastoreItem xmlns:ds="http://schemas.openxmlformats.org/officeDocument/2006/customXml" ds:itemID="{EA157522-E425-4C77-8656-3C338982EA78}"/>
</file>

<file path=customXml/itemProps3.xml><?xml version="1.0" encoding="utf-8"?>
<ds:datastoreItem xmlns:ds="http://schemas.openxmlformats.org/officeDocument/2006/customXml" ds:itemID="{C251D38F-6D9D-42AD-B202-8233CDC3B666}"/>
</file>

<file path=docProps/app.xml><?xml version="1.0" encoding="utf-8"?>
<Properties xmlns="http://schemas.openxmlformats.org/officeDocument/2006/extended-properties" xmlns:vt="http://schemas.openxmlformats.org/officeDocument/2006/docPropsVTypes">
  <Template/>
  <TotalTime>56</TotalTime>
  <Words>229</Words>
  <Application>Microsoft Macintosh PowerPoint</Application>
  <PresentationFormat>Custom</PresentationFormat>
  <Paragraphs>12</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Calibri</vt:lpstr>
      <vt:lpstr>Figtree</vt:lpstr>
      <vt:lpstr>Figtree Medium</vt:lpstr>
      <vt:lpstr>Figtree SemiBold</vt:lpstr>
      <vt:lpstr>Trebuchet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Potty Training_Flowchart_AW_workforce.indd</dc:title>
  <cp:lastModifiedBy>James Coventry</cp:lastModifiedBy>
  <cp:revision>2</cp:revision>
  <dcterms:created xsi:type="dcterms:W3CDTF">2026-10-04T20:52:58Z</dcterms:created>
  <dcterms:modified xsi:type="dcterms:W3CDTF">2026-10-04T22:12:01Z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2026-10-04T00:00:00Z</vt:filetime>
  </property>
  <property fmtid="{D5CDD505-2E9C-101B-9397-08002B2CF9AE}" pid="3" name="Creator">
    <vt:lpwstr>Adobe InDesign 21.4 (Macintosh)</vt:lpwstr>
  </property>
  <property fmtid="{D5CDD505-2E9C-101B-9397-08002B2CF9AE}" pid="4" name="GTS_PDFXVersion">
    <vt:lpwstr>PDF/X-4</vt:lpwstr>
  </property>
  <property fmtid="{D5CDD505-2E9C-101B-9397-08002B2CF9AE}" pid="5" name="LastSaved">
    <vt:filetime>2026-10-04T00:00:00Z</vt:filetime>
  </property>
  <property fmtid="{D5CDD505-2E9C-101B-9397-08002B2CF9AE}" pid="6" name="Producer">
    <vt:lpwstr>Adobe PDF Library 18.0</vt:lpwstr>
  </property>
  <property fmtid="{D5CDD505-2E9C-101B-9397-08002B2CF9AE}" pid="7" name="ContentTypeId">
    <vt:lpwstr>0x010100E07AF584FC81DC42B896B147597934B5</vt:lpwstr>
  </property>
</Properties>
</file>