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6488" userDrawn="1">
          <p15:clr>
            <a:srgbClr val="A4A3A4"/>
          </p15:clr>
        </p15:guide>
        <p15:guide id="2" pos="3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08"/>
    <p:restoredTop sz="94606"/>
  </p:normalViewPr>
  <p:slideViewPr>
    <p:cSldViewPr>
      <p:cViewPr>
        <p:scale>
          <a:sx n="114" d="100"/>
          <a:sy n="114" d="100"/>
        </p:scale>
        <p:origin x="7008" y="-2536"/>
      </p:cViewPr>
      <p:guideLst>
        <p:guide orient="horz" pos="6488"/>
        <p:guide pos="3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E8B33-D842-B149-9A9D-BD7C33C94D28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12E9B-FF99-334B-9476-8AD619FA2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62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12E9B-FF99-334B-9476-8AD619FA2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1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0F3C6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8" userDrawn="1">
          <p15:clr>
            <a:srgbClr val="FBAE40"/>
          </p15:clr>
        </p15:guide>
        <p15:guide id="2" pos="23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DC12741-A99E-13F9-55D5-A1FD5AC7A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7556500" cy="10693401"/>
          </a:xfrm>
          <a:prstGeom prst="rect">
            <a:avLst/>
          </a:prstGeom>
        </p:spPr>
      </p:pic>
      <p:pic>
        <p:nvPicPr>
          <p:cNvPr id="11" name="object 24">
            <a:extLst>
              <a:ext uri="{FF2B5EF4-FFF2-40B4-BE49-F238E27FC236}">
                <a16:creationId xmlns:a16="http://schemas.microsoft.com/office/drawing/2014/main" id="{92B7852F-13E4-4CB0-85C7-45784BA3EBF4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464050" y="6565900"/>
            <a:ext cx="2465501" cy="2593829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C7319116-5C43-566E-2DD0-7D338F688751}"/>
              </a:ext>
            </a:extLst>
          </p:cNvPr>
          <p:cNvSpPr/>
          <p:nvPr userDrawn="1"/>
        </p:nvSpPr>
        <p:spPr>
          <a:xfrm>
            <a:off x="505643" y="2059004"/>
            <a:ext cx="183715" cy="183715"/>
          </a:xfrm>
          <a:prstGeom prst="ellipse">
            <a:avLst/>
          </a:prstGeom>
          <a:solidFill>
            <a:srgbClr val="203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203152"/>
              </a:solidFill>
            </a:endParaRPr>
          </a:p>
        </p:txBody>
      </p:sp>
      <p:sp>
        <p:nvSpPr>
          <p:cNvPr id="24" name="object 34">
            <a:extLst>
              <a:ext uri="{FF2B5EF4-FFF2-40B4-BE49-F238E27FC236}">
                <a16:creationId xmlns:a16="http://schemas.microsoft.com/office/drawing/2014/main" id="{8F8CFA71-7FE4-E187-3B09-17659ADCFD8E}"/>
              </a:ext>
            </a:extLst>
          </p:cNvPr>
          <p:cNvSpPr txBox="1"/>
          <p:nvPr userDrawn="1"/>
        </p:nvSpPr>
        <p:spPr>
          <a:xfrm>
            <a:off x="732961" y="5575697"/>
            <a:ext cx="200025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Parent support workshops</a:t>
            </a:r>
            <a:endParaRPr sz="13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25" name="object 40">
            <a:extLst>
              <a:ext uri="{FF2B5EF4-FFF2-40B4-BE49-F238E27FC236}">
                <a16:creationId xmlns:a16="http://schemas.microsoft.com/office/drawing/2014/main" id="{8FB1AD8C-B35B-66E4-5BE0-AA8D451FF435}"/>
              </a:ext>
            </a:extLst>
          </p:cNvPr>
          <p:cNvSpPr txBox="1"/>
          <p:nvPr userDrawn="1"/>
        </p:nvSpPr>
        <p:spPr>
          <a:xfrm>
            <a:off x="725359" y="3893765"/>
            <a:ext cx="280987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300" b="1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A</a:t>
            </a:r>
            <a:r>
              <a:rPr sz="1300" b="1" dirty="0" err="1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ccess</a:t>
            </a:r>
            <a:r>
              <a:rPr sz="1300" b="1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 to advice and top tips</a:t>
            </a:r>
            <a:endParaRPr sz="13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26" name="object 45">
            <a:extLst>
              <a:ext uri="{FF2B5EF4-FFF2-40B4-BE49-F238E27FC236}">
                <a16:creationId xmlns:a16="http://schemas.microsoft.com/office/drawing/2014/main" id="{65D47BBF-4574-0D01-9A6F-B3C9C716C743}"/>
              </a:ext>
            </a:extLst>
          </p:cNvPr>
          <p:cNvSpPr txBox="1"/>
          <p:nvPr userDrawn="1"/>
        </p:nvSpPr>
        <p:spPr>
          <a:xfrm>
            <a:off x="488535" y="2064995"/>
            <a:ext cx="1927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FFFFFF"/>
                </a:solidFill>
                <a:latin typeface="Figtree SemiBold" pitchFamily="2" charset="0"/>
                <a:cs typeface="Trebuchet MS"/>
              </a:rPr>
              <a:t>1</a:t>
            </a:r>
            <a:endParaRPr sz="12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27" name="object 46">
            <a:extLst>
              <a:ext uri="{FF2B5EF4-FFF2-40B4-BE49-F238E27FC236}">
                <a16:creationId xmlns:a16="http://schemas.microsoft.com/office/drawing/2014/main" id="{F10CC54C-951A-D611-BBAC-C0124B67AC4F}"/>
              </a:ext>
            </a:extLst>
          </p:cNvPr>
          <p:cNvSpPr txBox="1"/>
          <p:nvPr userDrawn="1"/>
        </p:nvSpPr>
        <p:spPr>
          <a:xfrm>
            <a:off x="725359" y="2037732"/>
            <a:ext cx="272859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Preparing with the right information</a:t>
            </a:r>
            <a:endParaRPr sz="13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28" name="object 34">
            <a:extLst>
              <a:ext uri="{FF2B5EF4-FFF2-40B4-BE49-F238E27FC236}">
                <a16:creationId xmlns:a16="http://schemas.microsoft.com/office/drawing/2014/main" id="{CB7AD124-5BD8-C275-A3DD-A54778295198}"/>
              </a:ext>
            </a:extLst>
          </p:cNvPr>
          <p:cNvSpPr txBox="1"/>
          <p:nvPr userDrawn="1"/>
        </p:nvSpPr>
        <p:spPr>
          <a:xfrm>
            <a:off x="733898" y="7432753"/>
            <a:ext cx="200025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300" b="1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Working together</a:t>
            </a:r>
            <a:endParaRPr sz="13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498B0E-4A20-168E-29A6-44A4ACC989C8}"/>
              </a:ext>
            </a:extLst>
          </p:cNvPr>
          <p:cNvSpPr/>
          <p:nvPr userDrawn="1"/>
        </p:nvSpPr>
        <p:spPr>
          <a:xfrm>
            <a:off x="501650" y="3914032"/>
            <a:ext cx="183715" cy="183715"/>
          </a:xfrm>
          <a:prstGeom prst="ellipse">
            <a:avLst/>
          </a:prstGeom>
          <a:solidFill>
            <a:srgbClr val="203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203152"/>
              </a:solidFill>
            </a:endParaRPr>
          </a:p>
        </p:txBody>
      </p:sp>
      <p:sp>
        <p:nvSpPr>
          <p:cNvPr id="30" name="object 45">
            <a:extLst>
              <a:ext uri="{FF2B5EF4-FFF2-40B4-BE49-F238E27FC236}">
                <a16:creationId xmlns:a16="http://schemas.microsoft.com/office/drawing/2014/main" id="{02652977-E7FD-54B7-AC10-8CF7B24EB8C1}"/>
              </a:ext>
            </a:extLst>
          </p:cNvPr>
          <p:cNvSpPr txBox="1"/>
          <p:nvPr userDrawn="1"/>
        </p:nvSpPr>
        <p:spPr>
          <a:xfrm>
            <a:off x="493062" y="3916519"/>
            <a:ext cx="18371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1200" b="1" spc="-65" dirty="0">
                <a:solidFill>
                  <a:srgbClr val="FFFFFF"/>
                </a:solidFill>
                <a:latin typeface="Figtree SemiBold" pitchFamily="2" charset="0"/>
                <a:cs typeface="Trebuchet MS"/>
              </a:rPr>
              <a:t>2</a:t>
            </a:r>
            <a:endParaRPr sz="12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1958693-87EC-AAA5-11DF-CFF280E17430}"/>
              </a:ext>
            </a:extLst>
          </p:cNvPr>
          <p:cNvSpPr/>
          <p:nvPr userDrawn="1"/>
        </p:nvSpPr>
        <p:spPr>
          <a:xfrm>
            <a:off x="501650" y="5593764"/>
            <a:ext cx="183715" cy="183715"/>
          </a:xfrm>
          <a:prstGeom prst="ellipse">
            <a:avLst/>
          </a:prstGeom>
          <a:solidFill>
            <a:srgbClr val="203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203152"/>
              </a:solidFill>
            </a:endParaRPr>
          </a:p>
        </p:txBody>
      </p:sp>
      <p:sp>
        <p:nvSpPr>
          <p:cNvPr id="32" name="object 45">
            <a:extLst>
              <a:ext uri="{FF2B5EF4-FFF2-40B4-BE49-F238E27FC236}">
                <a16:creationId xmlns:a16="http://schemas.microsoft.com/office/drawing/2014/main" id="{2C7F8169-1386-0868-2576-12ADEE28E0F3}"/>
              </a:ext>
            </a:extLst>
          </p:cNvPr>
          <p:cNvSpPr txBox="1"/>
          <p:nvPr userDrawn="1"/>
        </p:nvSpPr>
        <p:spPr>
          <a:xfrm>
            <a:off x="493062" y="5596251"/>
            <a:ext cx="18371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1200" b="1" spc="-65" dirty="0">
                <a:solidFill>
                  <a:srgbClr val="FFFFFF"/>
                </a:solidFill>
                <a:latin typeface="Figtree SemiBold" pitchFamily="2" charset="0"/>
                <a:cs typeface="Trebuchet MS"/>
              </a:rPr>
              <a:t>3</a:t>
            </a:r>
            <a:endParaRPr sz="12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622F06A-3122-3D11-86EC-199902054F9B}"/>
              </a:ext>
            </a:extLst>
          </p:cNvPr>
          <p:cNvSpPr/>
          <p:nvPr userDrawn="1"/>
        </p:nvSpPr>
        <p:spPr>
          <a:xfrm>
            <a:off x="500020" y="7447775"/>
            <a:ext cx="183715" cy="183715"/>
          </a:xfrm>
          <a:prstGeom prst="ellipse">
            <a:avLst/>
          </a:prstGeom>
          <a:solidFill>
            <a:srgbClr val="2031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203152"/>
              </a:solidFill>
            </a:endParaRPr>
          </a:p>
        </p:txBody>
      </p:sp>
      <p:sp>
        <p:nvSpPr>
          <p:cNvPr id="34" name="object 45">
            <a:extLst>
              <a:ext uri="{FF2B5EF4-FFF2-40B4-BE49-F238E27FC236}">
                <a16:creationId xmlns:a16="http://schemas.microsoft.com/office/drawing/2014/main" id="{4A186B10-D4F1-E4F1-7D82-82FFEDAD7426}"/>
              </a:ext>
            </a:extLst>
          </p:cNvPr>
          <p:cNvSpPr txBox="1"/>
          <p:nvPr userDrawn="1"/>
        </p:nvSpPr>
        <p:spPr>
          <a:xfrm>
            <a:off x="493796" y="7446859"/>
            <a:ext cx="16261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1200" b="1" spc="-65" dirty="0">
                <a:solidFill>
                  <a:srgbClr val="FFFFFF"/>
                </a:solidFill>
                <a:latin typeface="Figtree SemiBold" pitchFamily="2" charset="0"/>
                <a:cs typeface="Trebuchet MS"/>
              </a:rPr>
              <a:t>4</a:t>
            </a:r>
            <a:endParaRPr sz="1200" b="1" dirty="0">
              <a:latin typeface="Figtree SemiBold" pitchFamily="2" charset="0"/>
              <a:cs typeface="Trebuchet M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8" userDrawn="1">
          <p15:clr>
            <a:srgbClr val="FBAE40"/>
          </p15:clr>
        </p15:guide>
        <p15:guide id="2" pos="23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CEE5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560309" cy="8254365"/>
          </a:xfrm>
          <a:custGeom>
            <a:avLst/>
            <a:gdLst/>
            <a:ahLst/>
            <a:cxnLst/>
            <a:rect l="l" t="t" r="r" b="b"/>
            <a:pathLst>
              <a:path w="7560309" h="8254365">
                <a:moveTo>
                  <a:pt x="7560005" y="6708003"/>
                </a:moveTo>
                <a:lnTo>
                  <a:pt x="2430146" y="6708003"/>
                </a:lnTo>
                <a:lnTo>
                  <a:pt x="3031245" y="6764556"/>
                </a:lnTo>
                <a:lnTo>
                  <a:pt x="3653228" y="7004141"/>
                </a:lnTo>
                <a:lnTo>
                  <a:pt x="4578343" y="7495098"/>
                </a:lnTo>
                <a:lnTo>
                  <a:pt x="4621530" y="7518487"/>
                </a:lnTo>
                <a:lnTo>
                  <a:pt x="4708394" y="7564300"/>
                </a:lnTo>
                <a:lnTo>
                  <a:pt x="4752080" y="7586692"/>
                </a:lnTo>
                <a:lnTo>
                  <a:pt x="4795943" y="7608721"/>
                </a:lnTo>
                <a:lnTo>
                  <a:pt x="4839986" y="7630372"/>
                </a:lnTo>
                <a:lnTo>
                  <a:pt x="4884215" y="7651628"/>
                </a:lnTo>
                <a:lnTo>
                  <a:pt x="4928634" y="7672475"/>
                </a:lnTo>
                <a:lnTo>
                  <a:pt x="4973248" y="7692898"/>
                </a:lnTo>
                <a:lnTo>
                  <a:pt x="5018062" y="7712880"/>
                </a:lnTo>
                <a:lnTo>
                  <a:pt x="5063081" y="7732407"/>
                </a:lnTo>
                <a:lnTo>
                  <a:pt x="5108309" y="7751462"/>
                </a:lnTo>
                <a:lnTo>
                  <a:pt x="5153751" y="7770032"/>
                </a:lnTo>
                <a:lnTo>
                  <a:pt x="5230502" y="7800116"/>
                </a:lnTo>
                <a:lnTo>
                  <a:pt x="5329042" y="7837133"/>
                </a:lnTo>
                <a:lnTo>
                  <a:pt x="5435158" y="7875233"/>
                </a:lnTo>
                <a:lnTo>
                  <a:pt x="5548433" y="7913936"/>
                </a:lnTo>
                <a:lnTo>
                  <a:pt x="5668448" y="7952764"/>
                </a:lnTo>
                <a:lnTo>
                  <a:pt x="5794785" y="7991239"/>
                </a:lnTo>
                <a:lnTo>
                  <a:pt x="5882315" y="8016455"/>
                </a:lnTo>
                <a:lnTo>
                  <a:pt x="5972345" y="8041160"/>
                </a:lnTo>
                <a:lnTo>
                  <a:pt x="6064752" y="8065212"/>
                </a:lnTo>
                <a:lnTo>
                  <a:pt x="6159411" y="8088468"/>
                </a:lnTo>
                <a:lnTo>
                  <a:pt x="6256198" y="8110786"/>
                </a:lnTo>
                <a:lnTo>
                  <a:pt x="6354989" y="8132026"/>
                </a:lnTo>
                <a:lnTo>
                  <a:pt x="6455662" y="8152046"/>
                </a:lnTo>
                <a:lnTo>
                  <a:pt x="6558091" y="8170702"/>
                </a:lnTo>
                <a:lnTo>
                  <a:pt x="6662152" y="8187855"/>
                </a:lnTo>
                <a:lnTo>
                  <a:pt x="6767723" y="8203361"/>
                </a:lnTo>
                <a:lnTo>
                  <a:pt x="6874679" y="8217079"/>
                </a:lnTo>
                <a:lnTo>
                  <a:pt x="6982896" y="8228868"/>
                </a:lnTo>
                <a:lnTo>
                  <a:pt x="7037439" y="8233994"/>
                </a:lnTo>
                <a:lnTo>
                  <a:pt x="7092250" y="8238584"/>
                </a:lnTo>
                <a:lnTo>
                  <a:pt x="7147315" y="8242622"/>
                </a:lnTo>
                <a:lnTo>
                  <a:pt x="7202618" y="8246088"/>
                </a:lnTo>
                <a:lnTo>
                  <a:pt x="7258143" y="8248965"/>
                </a:lnTo>
                <a:lnTo>
                  <a:pt x="7313875" y="8251236"/>
                </a:lnTo>
                <a:lnTo>
                  <a:pt x="7369799" y="8252883"/>
                </a:lnTo>
                <a:lnTo>
                  <a:pt x="7426603" y="8253900"/>
                </a:lnTo>
                <a:lnTo>
                  <a:pt x="7482158" y="8254233"/>
                </a:lnTo>
                <a:lnTo>
                  <a:pt x="7538562" y="8253900"/>
                </a:lnTo>
                <a:lnTo>
                  <a:pt x="7560005" y="8253511"/>
                </a:lnTo>
                <a:lnTo>
                  <a:pt x="7560005" y="6708003"/>
                </a:lnTo>
                <a:close/>
              </a:path>
              <a:path w="7560309" h="8254365">
                <a:moveTo>
                  <a:pt x="7560005" y="0"/>
                </a:moveTo>
                <a:lnTo>
                  <a:pt x="0" y="0"/>
                </a:lnTo>
                <a:lnTo>
                  <a:pt x="0" y="6911833"/>
                </a:lnTo>
                <a:lnTo>
                  <a:pt x="40611" y="6910448"/>
                </a:lnTo>
                <a:lnTo>
                  <a:pt x="1567681" y="6766143"/>
                </a:lnTo>
                <a:lnTo>
                  <a:pt x="2430146" y="6708003"/>
                </a:lnTo>
                <a:lnTo>
                  <a:pt x="7560005" y="6708003"/>
                </a:lnTo>
                <a:lnTo>
                  <a:pt x="7560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7681" y="9012149"/>
            <a:ext cx="3305810" cy="1275080"/>
          </a:xfrm>
          <a:custGeom>
            <a:avLst/>
            <a:gdLst/>
            <a:ahLst/>
            <a:cxnLst/>
            <a:rect l="l" t="t" r="r" b="b"/>
            <a:pathLst>
              <a:path w="3305810" h="1275079">
                <a:moveTo>
                  <a:pt x="3181273" y="0"/>
                </a:moveTo>
                <a:lnTo>
                  <a:pt x="124053" y="0"/>
                </a:lnTo>
                <a:lnTo>
                  <a:pt x="75770" y="9748"/>
                </a:lnTo>
                <a:lnTo>
                  <a:pt x="36337" y="36333"/>
                </a:lnTo>
                <a:lnTo>
                  <a:pt x="9750" y="75764"/>
                </a:lnTo>
                <a:lnTo>
                  <a:pt x="0" y="124053"/>
                </a:lnTo>
                <a:lnTo>
                  <a:pt x="0" y="1150810"/>
                </a:lnTo>
                <a:lnTo>
                  <a:pt x="9750" y="1199091"/>
                </a:lnTo>
                <a:lnTo>
                  <a:pt x="36337" y="1238519"/>
                </a:lnTo>
                <a:lnTo>
                  <a:pt x="75770" y="1265103"/>
                </a:lnTo>
                <a:lnTo>
                  <a:pt x="124053" y="1274851"/>
                </a:lnTo>
                <a:lnTo>
                  <a:pt x="3181273" y="1274851"/>
                </a:lnTo>
                <a:lnTo>
                  <a:pt x="3229555" y="1265103"/>
                </a:lnTo>
                <a:lnTo>
                  <a:pt x="3268983" y="1238519"/>
                </a:lnTo>
                <a:lnTo>
                  <a:pt x="3295566" y="1199091"/>
                </a:lnTo>
                <a:lnTo>
                  <a:pt x="3305314" y="1150810"/>
                </a:lnTo>
                <a:lnTo>
                  <a:pt x="3305314" y="124053"/>
                </a:lnTo>
                <a:lnTo>
                  <a:pt x="3295566" y="75764"/>
                </a:lnTo>
                <a:lnTo>
                  <a:pt x="3268983" y="36333"/>
                </a:lnTo>
                <a:lnTo>
                  <a:pt x="3229555" y="9748"/>
                </a:lnTo>
                <a:lnTo>
                  <a:pt x="3181273" y="0"/>
                </a:lnTo>
                <a:close/>
              </a:path>
            </a:pathLst>
          </a:custGeom>
          <a:solidFill>
            <a:srgbClr val="0F3C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459" y="223900"/>
            <a:ext cx="4385945" cy="1137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0F3C6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8" userDrawn="1">
          <p15:clr>
            <a:srgbClr val="F26B43"/>
          </p15:clr>
        </p15:guide>
        <p15:guide id="2" pos="23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iseyork.co.uk/babies-young-children/potty-toilet-train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0589" y="1928931"/>
            <a:ext cx="7639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Top</a:t>
            </a:r>
            <a:r>
              <a:rPr sz="1600" b="1" spc="-105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 </a:t>
            </a:r>
            <a:r>
              <a:rPr sz="1600" b="1" spc="-20" dirty="0">
                <a:solidFill>
                  <a:srgbClr val="0F3C6C"/>
                </a:solidFill>
                <a:latin typeface="Figtree SemiBold" pitchFamily="2" charset="0"/>
                <a:cs typeface="Trebuchet MS"/>
              </a:rPr>
              <a:t>tips</a:t>
            </a:r>
            <a:endParaRPr sz="16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93289" y="2297427"/>
            <a:ext cx="3307079" cy="0"/>
          </a:xfrm>
          <a:custGeom>
            <a:avLst/>
            <a:gdLst/>
            <a:ahLst/>
            <a:cxnLst/>
            <a:rect l="l" t="t" r="r" b="b"/>
            <a:pathLst>
              <a:path w="3307079">
                <a:moveTo>
                  <a:pt x="0" y="0"/>
                </a:moveTo>
                <a:lnTo>
                  <a:pt x="3306711" y="0"/>
                </a:lnTo>
              </a:path>
            </a:pathLst>
          </a:custGeom>
          <a:ln w="25400">
            <a:solidFill>
              <a:srgbClr val="A1D0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240588" y="2427649"/>
            <a:ext cx="2959780" cy="3622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9850">
              <a:lnSpc>
                <a:spcPct val="108300"/>
              </a:lnSpc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Don’t be discouraged if your child had progressed but seems to take steps backwards in their potty/ toilet training. This is common. Going back to the basics of toilet training will help.</a:t>
            </a:r>
            <a:endParaRPr sz="1000" dirty="0">
              <a:latin typeface="Figtree" pitchFamily="2" charset="0"/>
              <a:cs typeface="Trebuchet MS"/>
            </a:endParaRPr>
          </a:p>
          <a:p>
            <a:pPr marL="12700" marR="327025">
              <a:lnSpc>
                <a:spcPct val="108300"/>
              </a:lnSpc>
              <a:spcBef>
                <a:spcPts val="850"/>
              </a:spcBef>
            </a:pP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Children with additional needs need the same opportunities to progress with toileting as any other child. The advice and information</a:t>
            </a:r>
            <a:endParaRPr sz="1000" dirty="0">
              <a:latin typeface="Figtree" pitchFamily="2" charset="0"/>
              <a:cs typeface="Trebuchet MS"/>
            </a:endParaRPr>
          </a:p>
          <a:p>
            <a:pPr marL="12700" marR="5080">
              <a:lnSpc>
                <a:spcPct val="108300"/>
              </a:lnSpc>
            </a:pP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available are relevant and appropriate for all children, however a more </a:t>
            </a:r>
            <a:r>
              <a:rPr sz="1000" dirty="0" err="1">
                <a:solidFill>
                  <a:srgbClr val="231F20"/>
                </a:solidFill>
                <a:latin typeface="Figtree" pitchFamily="2" charset="0"/>
                <a:cs typeface="Trebuchet MS"/>
              </a:rPr>
              <a:t>individualised</a:t>
            </a: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,</a:t>
            </a:r>
            <a:br>
              <a:rPr lang="en-GB"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</a:b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graduated approach may be required for some children. See the web pages for information specifically for children with additional needs. </a:t>
            </a:r>
            <a:r>
              <a:rPr sz="1000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Toilet training –</a:t>
            </a:r>
            <a:r>
              <a:rPr lang="en-GB" sz="1000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Raise York</a:t>
            </a: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.</a:t>
            </a:r>
            <a:endParaRPr lang="en-GB" sz="1000" u="none" dirty="0">
              <a:solidFill>
                <a:srgbClr val="231F20"/>
              </a:solidFill>
              <a:latin typeface="Figtree" pitchFamily="2" charset="0"/>
              <a:cs typeface="Trebuchet MS"/>
            </a:endParaRPr>
          </a:p>
          <a:p>
            <a:pPr marL="12700" marR="195580">
              <a:lnSpc>
                <a:spcPct val="100000"/>
              </a:lnSpc>
              <a:spcBef>
                <a:spcPts val="850"/>
              </a:spcBef>
            </a:pPr>
            <a:r>
              <a:rPr lang="en-GB"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For children with medical conditions, Primary </a:t>
            </a:r>
            <a:r>
              <a:rPr lang="en-GB" sz="1000" dirty="0"/>
              <a:t>Care is the first point of contact however, the Healthy Child Service can offer support; around diet, routines, signs of readiness and developing self-care independence which can positively contribute towards bowel and bladder function. Parents/ settings (with consent) can contact the Healthy Child Service to discuss.</a:t>
            </a:r>
            <a:endParaRPr lang="en-GB" sz="1000" dirty="0">
              <a:latin typeface="Figtree" pitchFamily="2" charset="0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143650" y="287763"/>
            <a:ext cx="1114425" cy="1114425"/>
          </a:xfrm>
          <a:custGeom>
            <a:avLst/>
            <a:gdLst/>
            <a:ahLst/>
            <a:cxnLst/>
            <a:rect l="l" t="t" r="r" b="b"/>
            <a:pathLst>
              <a:path w="1114425" h="1114425">
                <a:moveTo>
                  <a:pt x="586397" y="0"/>
                </a:moveTo>
                <a:lnTo>
                  <a:pt x="565515" y="7678"/>
                </a:lnTo>
                <a:lnTo>
                  <a:pt x="545058" y="26231"/>
                </a:lnTo>
                <a:lnTo>
                  <a:pt x="524782" y="45594"/>
                </a:lnTo>
                <a:lnTo>
                  <a:pt x="504443" y="55702"/>
                </a:lnTo>
                <a:lnTo>
                  <a:pt x="482053" y="50053"/>
                </a:lnTo>
                <a:lnTo>
                  <a:pt x="458077" y="35325"/>
                </a:lnTo>
                <a:lnTo>
                  <a:pt x="434362" y="21387"/>
                </a:lnTo>
                <a:lnTo>
                  <a:pt x="412749" y="18110"/>
                </a:lnTo>
                <a:lnTo>
                  <a:pt x="395407" y="31827"/>
                </a:lnTo>
                <a:lnTo>
                  <a:pt x="381749" y="55792"/>
                </a:lnTo>
                <a:lnTo>
                  <a:pt x="368433" y="80512"/>
                </a:lnTo>
                <a:lnTo>
                  <a:pt x="352120" y="96494"/>
                </a:lnTo>
                <a:lnTo>
                  <a:pt x="329185" y="98032"/>
                </a:lnTo>
                <a:lnTo>
                  <a:pt x="301852" y="91455"/>
                </a:lnTo>
                <a:lnTo>
                  <a:pt x="274944" y="85578"/>
                </a:lnTo>
                <a:lnTo>
                  <a:pt x="253288" y="89217"/>
                </a:lnTo>
                <a:lnTo>
                  <a:pt x="241114" y="107588"/>
                </a:lnTo>
                <a:lnTo>
                  <a:pt x="235554" y="134588"/>
                </a:lnTo>
                <a:lnTo>
                  <a:pt x="230502" y="162226"/>
                </a:lnTo>
                <a:lnTo>
                  <a:pt x="219849" y="182511"/>
                </a:lnTo>
                <a:lnTo>
                  <a:pt x="198555" y="190987"/>
                </a:lnTo>
                <a:lnTo>
                  <a:pt x="170537" y="193127"/>
                </a:lnTo>
                <a:lnTo>
                  <a:pt x="143102" y="195836"/>
                </a:lnTo>
                <a:lnTo>
                  <a:pt x="123558" y="206019"/>
                </a:lnTo>
                <a:lnTo>
                  <a:pt x="117673" y="227183"/>
                </a:lnTo>
                <a:lnTo>
                  <a:pt x="120703" y="254558"/>
                </a:lnTo>
                <a:lnTo>
                  <a:pt x="124386" y="282428"/>
                </a:lnTo>
                <a:lnTo>
                  <a:pt x="120459" y="305079"/>
                </a:lnTo>
                <a:lnTo>
                  <a:pt x="102860" y="319631"/>
                </a:lnTo>
                <a:lnTo>
                  <a:pt x="76885" y="330290"/>
                </a:lnTo>
                <a:lnTo>
                  <a:pt x="51625" y="341371"/>
                </a:lnTo>
                <a:lnTo>
                  <a:pt x="36169" y="357187"/>
                </a:lnTo>
                <a:lnTo>
                  <a:pt x="37168" y="379024"/>
                </a:lnTo>
                <a:lnTo>
                  <a:pt x="48550" y="404067"/>
                </a:lnTo>
                <a:lnTo>
                  <a:pt x="60692" y="429451"/>
                </a:lnTo>
                <a:lnTo>
                  <a:pt x="63969" y="452310"/>
                </a:lnTo>
                <a:lnTo>
                  <a:pt x="51793" y="471480"/>
                </a:lnTo>
                <a:lnTo>
                  <a:pt x="30418" y="489621"/>
                </a:lnTo>
                <a:lnTo>
                  <a:pt x="9825" y="508026"/>
                </a:lnTo>
                <a:lnTo>
                  <a:pt x="0" y="527989"/>
                </a:lnTo>
                <a:lnTo>
                  <a:pt x="7685" y="548872"/>
                </a:lnTo>
                <a:lnTo>
                  <a:pt x="26242" y="569334"/>
                </a:lnTo>
                <a:lnTo>
                  <a:pt x="45607" y="589615"/>
                </a:lnTo>
                <a:lnTo>
                  <a:pt x="55714" y="609955"/>
                </a:lnTo>
                <a:lnTo>
                  <a:pt x="50064" y="632346"/>
                </a:lnTo>
                <a:lnTo>
                  <a:pt x="35331" y="656321"/>
                </a:lnTo>
                <a:lnTo>
                  <a:pt x="21389" y="680037"/>
                </a:lnTo>
                <a:lnTo>
                  <a:pt x="18110" y="701649"/>
                </a:lnTo>
                <a:lnTo>
                  <a:pt x="31834" y="718991"/>
                </a:lnTo>
                <a:lnTo>
                  <a:pt x="55802" y="732650"/>
                </a:lnTo>
                <a:lnTo>
                  <a:pt x="80519" y="745965"/>
                </a:lnTo>
                <a:lnTo>
                  <a:pt x="96494" y="762279"/>
                </a:lnTo>
                <a:lnTo>
                  <a:pt x="98034" y="785213"/>
                </a:lnTo>
                <a:lnTo>
                  <a:pt x="91462" y="812547"/>
                </a:lnTo>
                <a:lnTo>
                  <a:pt x="85589" y="839455"/>
                </a:lnTo>
                <a:lnTo>
                  <a:pt x="89230" y="861110"/>
                </a:lnTo>
                <a:lnTo>
                  <a:pt x="107600" y="873279"/>
                </a:lnTo>
                <a:lnTo>
                  <a:pt x="134600" y="878840"/>
                </a:lnTo>
                <a:lnTo>
                  <a:pt x="162239" y="883895"/>
                </a:lnTo>
                <a:lnTo>
                  <a:pt x="182524" y="894549"/>
                </a:lnTo>
                <a:lnTo>
                  <a:pt x="190998" y="915838"/>
                </a:lnTo>
                <a:lnTo>
                  <a:pt x="193135" y="943856"/>
                </a:lnTo>
                <a:lnTo>
                  <a:pt x="195843" y="971289"/>
                </a:lnTo>
                <a:lnTo>
                  <a:pt x="206032" y="990828"/>
                </a:lnTo>
                <a:lnTo>
                  <a:pt x="227191" y="996715"/>
                </a:lnTo>
                <a:lnTo>
                  <a:pt x="254565" y="993689"/>
                </a:lnTo>
                <a:lnTo>
                  <a:pt x="282434" y="990010"/>
                </a:lnTo>
                <a:lnTo>
                  <a:pt x="305079" y="993940"/>
                </a:lnTo>
                <a:lnTo>
                  <a:pt x="319638" y="1011534"/>
                </a:lnTo>
                <a:lnTo>
                  <a:pt x="330301" y="1037509"/>
                </a:lnTo>
                <a:lnTo>
                  <a:pt x="341383" y="1062771"/>
                </a:lnTo>
                <a:lnTo>
                  <a:pt x="357200" y="1078230"/>
                </a:lnTo>
                <a:lnTo>
                  <a:pt x="379035" y="1077231"/>
                </a:lnTo>
                <a:lnTo>
                  <a:pt x="404075" y="1065847"/>
                </a:lnTo>
                <a:lnTo>
                  <a:pt x="429459" y="1053701"/>
                </a:lnTo>
                <a:lnTo>
                  <a:pt x="452323" y="1050417"/>
                </a:lnTo>
                <a:lnTo>
                  <a:pt x="471488" y="1062600"/>
                </a:lnTo>
                <a:lnTo>
                  <a:pt x="489629" y="1083979"/>
                </a:lnTo>
                <a:lnTo>
                  <a:pt x="508037" y="1104573"/>
                </a:lnTo>
                <a:lnTo>
                  <a:pt x="528002" y="1114399"/>
                </a:lnTo>
                <a:lnTo>
                  <a:pt x="548883" y="1106713"/>
                </a:lnTo>
                <a:lnTo>
                  <a:pt x="569340" y="1088156"/>
                </a:lnTo>
                <a:lnTo>
                  <a:pt x="589617" y="1068792"/>
                </a:lnTo>
                <a:lnTo>
                  <a:pt x="609955" y="1058684"/>
                </a:lnTo>
                <a:lnTo>
                  <a:pt x="632351" y="1064333"/>
                </a:lnTo>
                <a:lnTo>
                  <a:pt x="656326" y="1079063"/>
                </a:lnTo>
                <a:lnTo>
                  <a:pt x="680039" y="1093005"/>
                </a:lnTo>
                <a:lnTo>
                  <a:pt x="701649" y="1096289"/>
                </a:lnTo>
                <a:lnTo>
                  <a:pt x="718992" y="1082564"/>
                </a:lnTo>
                <a:lnTo>
                  <a:pt x="732651" y="1058597"/>
                </a:lnTo>
                <a:lnTo>
                  <a:pt x="745971" y="1033879"/>
                </a:lnTo>
                <a:lnTo>
                  <a:pt x="762292" y="1017905"/>
                </a:lnTo>
                <a:lnTo>
                  <a:pt x="785224" y="1016364"/>
                </a:lnTo>
                <a:lnTo>
                  <a:pt x="812555" y="1022937"/>
                </a:lnTo>
                <a:lnTo>
                  <a:pt x="839462" y="1028809"/>
                </a:lnTo>
                <a:lnTo>
                  <a:pt x="861123" y="1025169"/>
                </a:lnTo>
                <a:lnTo>
                  <a:pt x="873292" y="1006798"/>
                </a:lnTo>
                <a:lnTo>
                  <a:pt x="878852" y="979798"/>
                </a:lnTo>
                <a:lnTo>
                  <a:pt x="883908" y="952160"/>
                </a:lnTo>
                <a:lnTo>
                  <a:pt x="894562" y="931875"/>
                </a:lnTo>
                <a:lnTo>
                  <a:pt x="915849" y="923399"/>
                </a:lnTo>
                <a:lnTo>
                  <a:pt x="943863" y="921259"/>
                </a:lnTo>
                <a:lnTo>
                  <a:pt x="971297" y="918550"/>
                </a:lnTo>
                <a:lnTo>
                  <a:pt x="990841" y="908367"/>
                </a:lnTo>
                <a:lnTo>
                  <a:pt x="996726" y="887208"/>
                </a:lnTo>
                <a:lnTo>
                  <a:pt x="993695" y="859834"/>
                </a:lnTo>
                <a:lnTo>
                  <a:pt x="990012" y="831965"/>
                </a:lnTo>
                <a:lnTo>
                  <a:pt x="993940" y="809320"/>
                </a:lnTo>
                <a:lnTo>
                  <a:pt x="1011541" y="794761"/>
                </a:lnTo>
                <a:lnTo>
                  <a:pt x="1037520" y="784098"/>
                </a:lnTo>
                <a:lnTo>
                  <a:pt x="1062784" y="773015"/>
                </a:lnTo>
                <a:lnTo>
                  <a:pt x="1078242" y="757199"/>
                </a:lnTo>
                <a:lnTo>
                  <a:pt x="1077236" y="735364"/>
                </a:lnTo>
                <a:lnTo>
                  <a:pt x="1065850" y="710323"/>
                </a:lnTo>
                <a:lnTo>
                  <a:pt x="1053707" y="684940"/>
                </a:lnTo>
                <a:lnTo>
                  <a:pt x="1050429" y="662076"/>
                </a:lnTo>
                <a:lnTo>
                  <a:pt x="1062607" y="642911"/>
                </a:lnTo>
                <a:lnTo>
                  <a:pt x="1083986" y="624770"/>
                </a:lnTo>
                <a:lnTo>
                  <a:pt x="1104579" y="606362"/>
                </a:lnTo>
                <a:lnTo>
                  <a:pt x="1114399" y="586397"/>
                </a:lnTo>
                <a:lnTo>
                  <a:pt x="1106719" y="565514"/>
                </a:lnTo>
                <a:lnTo>
                  <a:pt x="1088161" y="545053"/>
                </a:lnTo>
                <a:lnTo>
                  <a:pt x="1068793" y="524776"/>
                </a:lnTo>
                <a:lnTo>
                  <a:pt x="1058684" y="504444"/>
                </a:lnTo>
                <a:lnTo>
                  <a:pt x="1064335" y="482047"/>
                </a:lnTo>
                <a:lnTo>
                  <a:pt x="1079068" y="458073"/>
                </a:lnTo>
                <a:lnTo>
                  <a:pt x="1093010" y="434360"/>
                </a:lnTo>
                <a:lnTo>
                  <a:pt x="1096289" y="412750"/>
                </a:lnTo>
                <a:lnTo>
                  <a:pt x="1082572" y="395405"/>
                </a:lnTo>
                <a:lnTo>
                  <a:pt x="1058606" y="381742"/>
                </a:lnTo>
                <a:lnTo>
                  <a:pt x="1033886" y="368423"/>
                </a:lnTo>
                <a:lnTo>
                  <a:pt x="1017904" y="352107"/>
                </a:lnTo>
                <a:lnTo>
                  <a:pt x="1016366" y="329174"/>
                </a:lnTo>
                <a:lnTo>
                  <a:pt x="1022942" y="301844"/>
                </a:lnTo>
                <a:lnTo>
                  <a:pt x="1028815" y="274937"/>
                </a:lnTo>
                <a:lnTo>
                  <a:pt x="1025169" y="253276"/>
                </a:lnTo>
                <a:lnTo>
                  <a:pt x="1006806" y="241107"/>
                </a:lnTo>
                <a:lnTo>
                  <a:pt x="979809" y="235546"/>
                </a:lnTo>
                <a:lnTo>
                  <a:pt x="952172" y="230491"/>
                </a:lnTo>
                <a:lnTo>
                  <a:pt x="931887" y="219837"/>
                </a:lnTo>
                <a:lnTo>
                  <a:pt x="923407" y="198549"/>
                </a:lnTo>
                <a:lnTo>
                  <a:pt x="921267" y="170535"/>
                </a:lnTo>
                <a:lnTo>
                  <a:pt x="918561" y="143102"/>
                </a:lnTo>
                <a:lnTo>
                  <a:pt x="908380" y="123558"/>
                </a:lnTo>
                <a:lnTo>
                  <a:pt x="887215" y="117671"/>
                </a:lnTo>
                <a:lnTo>
                  <a:pt x="859840" y="120699"/>
                </a:lnTo>
                <a:lnTo>
                  <a:pt x="831970" y="124381"/>
                </a:lnTo>
                <a:lnTo>
                  <a:pt x="809320" y="120459"/>
                </a:lnTo>
                <a:lnTo>
                  <a:pt x="794761" y="102858"/>
                </a:lnTo>
                <a:lnTo>
                  <a:pt x="784099" y="76879"/>
                </a:lnTo>
                <a:lnTo>
                  <a:pt x="773021" y="51615"/>
                </a:lnTo>
                <a:lnTo>
                  <a:pt x="757212" y="36156"/>
                </a:lnTo>
                <a:lnTo>
                  <a:pt x="735375" y="37162"/>
                </a:lnTo>
                <a:lnTo>
                  <a:pt x="710331" y="48548"/>
                </a:lnTo>
                <a:lnTo>
                  <a:pt x="684947" y="60692"/>
                </a:lnTo>
                <a:lnTo>
                  <a:pt x="662089" y="63969"/>
                </a:lnTo>
                <a:lnTo>
                  <a:pt x="642916" y="51792"/>
                </a:lnTo>
                <a:lnTo>
                  <a:pt x="624771" y="30413"/>
                </a:lnTo>
                <a:lnTo>
                  <a:pt x="606362" y="9820"/>
                </a:lnTo>
                <a:lnTo>
                  <a:pt x="586397" y="0"/>
                </a:lnTo>
                <a:close/>
              </a:path>
            </a:pathLst>
          </a:custGeom>
          <a:solidFill>
            <a:srgbClr val="E849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 rot="120000">
            <a:off x="6345703" y="629531"/>
            <a:ext cx="710317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400" b="1" spc="-10" dirty="0">
                <a:solidFill>
                  <a:srgbClr val="FFFFFF"/>
                </a:solidFill>
                <a:latin typeface="Figtree SemiBold" pitchFamily="2" charset="0"/>
                <a:cs typeface="Trebuchet MS"/>
              </a:rPr>
              <a:t>Parents/</a:t>
            </a:r>
            <a:r>
              <a:rPr lang="en-GB" sz="1400" b="1" spc="-10" dirty="0">
                <a:solidFill>
                  <a:srgbClr val="FFFFFF"/>
                </a:solidFill>
                <a:latin typeface="Figtree SemiBold" pitchFamily="2" charset="0"/>
                <a:cs typeface="Trebuchet MS"/>
              </a:rPr>
              <a:t>Carers</a:t>
            </a:r>
            <a:endParaRPr lang="en-GB" sz="1400" b="1" dirty="0">
              <a:latin typeface="Figtree SemiBold" pitchFamily="2" charset="0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3062" y="5820196"/>
            <a:ext cx="301879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 a friendly, informal and fun workshop</a:t>
            </a:r>
            <a:r>
              <a:rPr lang="en-GB" sz="1000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</a:rPr>
              <a:t> </a:t>
            </a: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with other parents that will give you more information, top tips and chance to ask questions. Please get</a:t>
            </a:r>
            <a:br>
              <a:rPr lang="en-GB"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</a:b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in touch with the Healthy Child Service if you </a:t>
            </a:r>
            <a:br>
              <a:rPr lang="en-GB"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</a:b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are unable to attend the workshops or have accessibility needs.</a:t>
            </a:r>
            <a:endParaRPr sz="1000" dirty="0">
              <a:latin typeface="Figtree" pitchFamily="2" charset="0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5460" y="4138264"/>
            <a:ext cx="280987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Access online information for advice and top tips </a:t>
            </a: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Toilet training – Raise York</a:t>
            </a: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</a:rPr>
              <a:t>.</a:t>
            </a:r>
            <a:r>
              <a:rPr sz="1000" u="none" dirty="0">
                <a:solidFill>
                  <a:schemeClr val="tx1"/>
                </a:solidFill>
                <a:latin typeface="Figtree" pitchFamily="2" charset="0"/>
                <a:cs typeface="Trebuchet MS"/>
              </a:rPr>
              <a:t> </a:t>
            </a: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The </a:t>
            </a:r>
            <a:r>
              <a:rPr lang="en-GB"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Potty Training </a:t>
            </a: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Guide will also be sent to you in your welcome to reception packs from schools.</a:t>
            </a:r>
            <a:endParaRPr sz="1000" dirty="0">
              <a:latin typeface="Figtree" pitchFamily="2" charset="0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85460" y="2282233"/>
            <a:ext cx="3020327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Having the right information and knowing what to expect will make supporting your child to potty/ toilet train much easier. Have a look at the </a:t>
            </a: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</a:t>
            </a:r>
            <a:r>
              <a:rPr sz="1000" u="sng" dirty="0">
                <a:solidFill>
                  <a:srgbClr val="0000FF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Potty</a:t>
            </a:r>
            <a:r>
              <a:rPr sz="1000" u="none" dirty="0">
                <a:solidFill>
                  <a:srgbClr val="0000FF"/>
                </a:solid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z="1000" u="sng" dirty="0">
                <a:solidFill>
                  <a:srgbClr val="0000FF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u="sng" dirty="0">
                <a:solidFill>
                  <a:schemeClr val="tx1"/>
                </a:solidFill>
                <a:uFill>
                  <a:solidFill>
                    <a:srgbClr val="231F20"/>
                  </a:solidFill>
                </a:uFill>
                <a:latin typeface="Figtree" pitchFamily="2" charset="0"/>
                <a:cs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r>
              <a:rPr sz="1000" u="none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 to help identify what information and support you might need as a parent.</a:t>
            </a:r>
            <a:endParaRPr sz="1000" dirty="0">
              <a:latin typeface="Figtree" pitchFamily="2" charset="0"/>
              <a:cs typeface="Trebuchet M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4C188D-7509-A4E0-E368-050EF3F00544}"/>
              </a:ext>
            </a:extLst>
          </p:cNvPr>
          <p:cNvSpPr txBox="1"/>
          <p:nvPr/>
        </p:nvSpPr>
        <p:spPr>
          <a:xfrm>
            <a:off x="400215" y="7667374"/>
            <a:ext cx="31055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spcBef>
                <a:spcPts val="505"/>
              </a:spcBef>
            </a:pPr>
            <a:r>
              <a:rPr lang="en-GB" sz="1000" dirty="0">
                <a:solidFill>
                  <a:srgbClr val="231F20"/>
                </a:solidFill>
                <a:latin typeface="Figtree" pitchFamily="2" charset="0"/>
                <a:cs typeface="Trebuchet MS"/>
              </a:rPr>
              <a:t>Talk with your child’s key worker at their setting to develop a plan together. Potty/toilet training is much easier for children (and parents) when everyone is working together and has a clear plan</a:t>
            </a:r>
            <a:r>
              <a:rPr lang="en-GB" sz="1000" spc="-10" dirty="0">
                <a:solidFill>
                  <a:srgbClr val="231F20"/>
                </a:solidFill>
                <a:latin typeface="Trebuchet MS"/>
                <a:cs typeface="Trebuchet MS"/>
              </a:rPr>
              <a:t>.</a:t>
            </a:r>
            <a:endParaRPr lang="en-GB" sz="1000" dirty="0">
              <a:latin typeface="Trebuchet MS"/>
              <a:cs typeface="Trebuchet M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A11A7F9-3A0B-092A-D476-27A7392E14CF}"/>
              </a:ext>
            </a:extLst>
          </p:cNvPr>
          <p:cNvSpPr/>
          <p:nvPr/>
        </p:nvSpPr>
        <p:spPr>
          <a:xfrm>
            <a:off x="5607059" y="9416409"/>
            <a:ext cx="1651015" cy="88329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B646BAF-AE79-3128-2099-372AACB9C373}"/>
              </a:ext>
            </a:extLst>
          </p:cNvPr>
          <p:cNvSpPr txBox="1"/>
          <p:nvPr/>
        </p:nvSpPr>
        <p:spPr>
          <a:xfrm>
            <a:off x="5607059" y="9734944"/>
            <a:ext cx="1651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rPr>
              <a:t>&lt;Add your logo here&gt;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215F758-8CA8-C272-A4C4-929D10630AD1}"/>
              </a:ext>
            </a:extLst>
          </p:cNvPr>
          <p:cNvSpPr txBox="1"/>
          <p:nvPr/>
        </p:nvSpPr>
        <p:spPr>
          <a:xfrm>
            <a:off x="369293" y="9017839"/>
            <a:ext cx="3291937" cy="587441"/>
          </a:xfrm>
          <a:prstGeom prst="rect">
            <a:avLst/>
          </a:prstGeom>
          <a:noFill/>
        </p:spPr>
        <p:txBody>
          <a:bodyPr wrap="square" lIns="108000" tIns="108000" rIns="108000" bIns="10800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Figtree SemiBold" pitchFamily="2" charset="0"/>
              </a:rPr>
              <a:t>Add contact details, phone email, website/URL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AA4730C-0D94-4122-9BA0-D593014F207B}"/>
</file>

<file path=customXml/itemProps2.xml><?xml version="1.0" encoding="utf-8"?>
<ds:datastoreItem xmlns:ds="http://schemas.openxmlformats.org/officeDocument/2006/customXml" ds:itemID="{2F8AB192-E543-426B-A94F-C26A6201EB02}"/>
</file>

<file path=customXml/itemProps3.xml><?xml version="1.0" encoding="utf-8"?>
<ds:datastoreItem xmlns:ds="http://schemas.openxmlformats.org/officeDocument/2006/customXml" ds:itemID="{18D863BB-1247-42EB-AA31-611B2EB959F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351</Words>
  <Application>Microsoft Macintosh PowerPoint</Application>
  <PresentationFormat>Custom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Calibri</vt:lpstr>
      <vt:lpstr>Figtree</vt:lpstr>
      <vt:lpstr>Figtree Medium</vt:lpstr>
      <vt:lpstr>Figtree SemiBold</vt:lpstr>
      <vt:lpstr>Trebuchet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Potty Training_Flowchart_AW_parents:carers.indd</dc:title>
  <cp:lastModifiedBy>James Coventry</cp:lastModifiedBy>
  <cp:revision>3</cp:revision>
  <dcterms:created xsi:type="dcterms:W3CDTF">2026-10-04T20:00:02Z</dcterms:created>
  <dcterms:modified xsi:type="dcterms:W3CDTF">2026-10-04T22:18:46Z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2026-10-04T00:00:00Z</vt:filetime>
  </property>
  <property fmtid="{D5CDD505-2E9C-101B-9397-08002B2CF9AE}" pid="3" name="Creator">
    <vt:lpwstr>Adobe InDesign 21.4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2026-10-04T00:00:00Z</vt:filetime>
  </property>
  <property fmtid="{D5CDD505-2E9C-101B-9397-08002B2CF9AE}" pid="6" name="Producer">
    <vt:lpwstr>Adobe PDF Library 18.0</vt:lpwstr>
  </property>
  <property fmtid="{D5CDD505-2E9C-101B-9397-08002B2CF9AE}" pid="7" name="ContentTypeId">
    <vt:lpwstr>0x010100E07AF584FC81DC42B896B147597934B5</vt:lpwstr>
  </property>
</Properties>
</file>