
<file path=[Content_Types].xml><?xml version="1.0" encoding="utf-8"?>
<Types xmlns="http://schemas.openxmlformats.org/package/2006/content-types">
  <Default Extension="eps" ContentType="image/eps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media/image92.jpg" ContentType="image/jpeg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  <p:sldMasterId id="2147483671" r:id="rId6"/>
  </p:sldMasterIdLst>
  <p:notesMasterIdLst>
    <p:notesMasterId r:id="rId23"/>
  </p:notesMasterIdLst>
  <p:sldIdLst>
    <p:sldId id="301" r:id="rId7"/>
    <p:sldId id="285" r:id="rId8"/>
    <p:sldId id="290" r:id="rId9"/>
    <p:sldId id="291" r:id="rId10"/>
    <p:sldId id="281" r:id="rId11"/>
    <p:sldId id="292" r:id="rId12"/>
    <p:sldId id="293" r:id="rId13"/>
    <p:sldId id="295" r:id="rId14"/>
    <p:sldId id="296" r:id="rId15"/>
    <p:sldId id="297" r:id="rId16"/>
    <p:sldId id="298" r:id="rId17"/>
    <p:sldId id="299" r:id="rId18"/>
    <p:sldId id="279" r:id="rId19"/>
    <p:sldId id="273" r:id="rId20"/>
    <p:sldId id="300" r:id="rId21"/>
    <p:sldId id="27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BAAC72-8267-E64F-9EA1-809B1D345A3B}" v="20" dt="2026-09-30T09:08:42.8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658"/>
    <p:restoredTop sz="78429"/>
  </p:normalViewPr>
  <p:slideViewPr>
    <p:cSldViewPr snapToGrid="0">
      <p:cViewPr varScale="1">
        <p:scale>
          <a:sx n="89" d="100"/>
          <a:sy n="89" d="100"/>
        </p:scale>
        <p:origin x="2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aron O'Dowling-Keane" userId="ecc5d3d7-3ede-4445-ab87-2175e622eedb" providerId="ADAL" clId="{8A49FE28-6757-53F3-ACF7-A21767814B7F}"/>
    <pc:docChg chg="custSel modSld">
      <pc:chgData name="Aaron O'Dowling-Keane" userId="ecc5d3d7-3ede-4445-ab87-2175e622eedb" providerId="ADAL" clId="{8A49FE28-6757-53F3-ACF7-A21767814B7F}" dt="2026-09-30T10:42:14.160" v="8" actId="14100"/>
      <pc:docMkLst>
        <pc:docMk/>
      </pc:docMkLst>
      <pc:sldChg chg="addSp delSp modSp mod">
        <pc:chgData name="Aaron O'Dowling-Keane" userId="ecc5d3d7-3ede-4445-ab87-2175e622eedb" providerId="ADAL" clId="{8A49FE28-6757-53F3-ACF7-A21767814B7F}" dt="2026-09-30T10:42:14.160" v="8" actId="14100"/>
        <pc:sldMkLst>
          <pc:docMk/>
          <pc:sldMk cId="0" sldId="270"/>
        </pc:sldMkLst>
        <pc:picChg chg="del">
          <ac:chgData name="Aaron O'Dowling-Keane" userId="ecc5d3d7-3ede-4445-ab87-2175e622eedb" providerId="ADAL" clId="{8A49FE28-6757-53F3-ACF7-A21767814B7F}" dt="2026-09-30T10:41:39.469" v="3" actId="478"/>
          <ac:picMkLst>
            <pc:docMk/>
            <pc:sldMk cId="0" sldId="270"/>
            <ac:picMk id="16" creationId="{00000000-0000-0000-0000-000000000000}"/>
          </ac:picMkLst>
        </pc:picChg>
        <pc:picChg chg="add mod">
          <ac:chgData name="Aaron O'Dowling-Keane" userId="ecc5d3d7-3ede-4445-ab87-2175e622eedb" providerId="ADAL" clId="{8A49FE28-6757-53F3-ACF7-A21767814B7F}" dt="2026-09-30T10:42:14.160" v="8" actId="14100"/>
          <ac:picMkLst>
            <pc:docMk/>
            <pc:sldMk cId="0" sldId="270"/>
            <ac:picMk id="30" creationId="{4F2CCEE9-051B-5A63-3BBE-66CAB4C606B6}"/>
          </ac:picMkLst>
        </pc:picChg>
      </pc:sldChg>
      <pc:sldChg chg="modSp mod">
        <pc:chgData name="Aaron O'Dowling-Keane" userId="ecc5d3d7-3ede-4445-ab87-2175e622eedb" providerId="ADAL" clId="{8A49FE28-6757-53F3-ACF7-A21767814B7F}" dt="2026-09-30T10:40:37.219" v="2" actId="20577"/>
        <pc:sldMkLst>
          <pc:docMk/>
          <pc:sldMk cId="2488293535" sldId="279"/>
        </pc:sldMkLst>
        <pc:spChg chg="mod">
          <ac:chgData name="Aaron O'Dowling-Keane" userId="ecc5d3d7-3ede-4445-ab87-2175e622eedb" providerId="ADAL" clId="{8A49FE28-6757-53F3-ACF7-A21767814B7F}" dt="2026-09-30T10:40:37.219" v="2" actId="20577"/>
          <ac:spMkLst>
            <pc:docMk/>
            <pc:sldMk cId="2488293535" sldId="279"/>
            <ac:spMk id="3" creationId="{2AAE23FF-EB5A-6267-B633-BB1958E8BCC5}"/>
          </ac:spMkLst>
        </pc:spChg>
      </pc:sldChg>
      <pc:sldChg chg="modSp mod">
        <pc:chgData name="Aaron O'Dowling-Keane" userId="ecc5d3d7-3ede-4445-ab87-2175e622eedb" providerId="ADAL" clId="{8A49FE28-6757-53F3-ACF7-A21767814B7F}" dt="2026-09-30T10:38:26.441" v="1" actId="20577"/>
        <pc:sldMkLst>
          <pc:docMk/>
          <pc:sldMk cId="386244261" sldId="292"/>
        </pc:sldMkLst>
        <pc:spChg chg="mod">
          <ac:chgData name="Aaron O'Dowling-Keane" userId="ecc5d3d7-3ede-4445-ab87-2175e622eedb" providerId="ADAL" clId="{8A49FE28-6757-53F3-ACF7-A21767814B7F}" dt="2026-09-30T10:38:26.441" v="1" actId="20577"/>
          <ac:spMkLst>
            <pc:docMk/>
            <pc:sldMk cId="386244261" sldId="292"/>
            <ac:spMk id="3" creationId="{2AA21FB4-2EE4-C1BB-BF94-8FA33C564215}"/>
          </ac:spMkLst>
        </pc:spChg>
      </pc:sldChg>
    </pc:docChg>
  </pc:docChgLst>
  <pc:docChgLst>
    <pc:chgData name="Grace Essex" userId="f3a15522-3116-4749-bf6f-313f7772d21c" providerId="ADAL" clId="{11E2CBB8-F56A-59F9-A130-C1F4F5FFAAD0}"/>
    <pc:docChg chg="undo custSel addSld delSld modSld sldOrd modMainMaster">
      <pc:chgData name="Grace Essex" userId="f3a15522-3116-4749-bf6f-313f7772d21c" providerId="ADAL" clId="{11E2CBB8-F56A-59F9-A130-C1F4F5FFAAD0}" dt="2026-09-30T13:37:17.499" v="2314" actId="2696"/>
      <pc:docMkLst>
        <pc:docMk/>
      </pc:docMkLst>
      <pc:sldChg chg="del">
        <pc:chgData name="Grace Essex" userId="f3a15522-3116-4749-bf6f-313f7772d21c" providerId="ADAL" clId="{11E2CBB8-F56A-59F9-A130-C1F4F5FFAAD0}" dt="2026-09-30T13:37:17.499" v="2314" actId="2696"/>
        <pc:sldMkLst>
          <pc:docMk/>
          <pc:sldMk cId="1595251992" sldId="256"/>
        </pc:sldMkLst>
      </pc:sldChg>
      <pc:sldChg chg="modSp mod modNotesTx">
        <pc:chgData name="Grace Essex" userId="f3a15522-3116-4749-bf6f-313f7772d21c" providerId="ADAL" clId="{11E2CBB8-F56A-59F9-A130-C1F4F5FFAAD0}" dt="2026-09-30T09:07:15.545" v="2271" actId="20577"/>
        <pc:sldMkLst>
          <pc:docMk/>
          <pc:sldMk cId="30139462" sldId="281"/>
        </pc:sldMkLst>
        <pc:spChg chg="mod">
          <ac:chgData name="Grace Essex" userId="f3a15522-3116-4749-bf6f-313f7772d21c" providerId="ADAL" clId="{11E2CBB8-F56A-59F9-A130-C1F4F5FFAAD0}" dt="2026-09-30T09:05:22.483" v="2256" actId="14100"/>
          <ac:spMkLst>
            <pc:docMk/>
            <pc:sldMk cId="30139462" sldId="281"/>
            <ac:spMk id="4" creationId="{7C2E464A-B651-037D-C31D-3783AEDE0E16}"/>
          </ac:spMkLst>
        </pc:spChg>
      </pc:sldChg>
      <pc:sldChg chg="modSp mod ord">
        <pc:chgData name="Grace Essex" userId="f3a15522-3116-4749-bf6f-313f7772d21c" providerId="ADAL" clId="{11E2CBB8-F56A-59F9-A130-C1F4F5FFAAD0}" dt="2026-09-30T09:03:31.266" v="2248" actId="14100"/>
        <pc:sldMkLst>
          <pc:docMk/>
          <pc:sldMk cId="3488280610" sldId="285"/>
        </pc:sldMkLst>
        <pc:spChg chg="mod">
          <ac:chgData name="Grace Essex" userId="f3a15522-3116-4749-bf6f-313f7772d21c" providerId="ADAL" clId="{11E2CBB8-F56A-59F9-A130-C1F4F5FFAAD0}" dt="2026-09-30T09:03:31.266" v="2248" actId="14100"/>
          <ac:spMkLst>
            <pc:docMk/>
            <pc:sldMk cId="3488280610" sldId="285"/>
            <ac:spMk id="3" creationId="{AAF9DFE9-AE26-F5DB-AE0A-884AAFF89C7C}"/>
          </ac:spMkLst>
        </pc:spChg>
      </pc:sldChg>
      <pc:sldChg chg="modSp mod">
        <pc:chgData name="Grace Essex" userId="f3a15522-3116-4749-bf6f-313f7772d21c" providerId="ADAL" clId="{11E2CBB8-F56A-59F9-A130-C1F4F5FFAAD0}" dt="2026-09-30T09:06:27.442" v="2270" actId="14100"/>
        <pc:sldMkLst>
          <pc:docMk/>
          <pc:sldMk cId="1807131406" sldId="291"/>
        </pc:sldMkLst>
        <pc:spChg chg="mod">
          <ac:chgData name="Grace Essex" userId="f3a15522-3116-4749-bf6f-313f7772d21c" providerId="ADAL" clId="{11E2CBB8-F56A-59F9-A130-C1F4F5FFAAD0}" dt="2026-09-30T09:06:27.442" v="2270" actId="14100"/>
          <ac:spMkLst>
            <pc:docMk/>
            <pc:sldMk cId="1807131406" sldId="291"/>
            <ac:spMk id="5" creationId="{82BD6317-68F6-E152-51D2-514EB66A3856}"/>
          </ac:spMkLst>
        </pc:spChg>
      </pc:sldChg>
      <pc:sldChg chg="modNotesTx">
        <pc:chgData name="Grace Essex" userId="f3a15522-3116-4749-bf6f-313f7772d21c" providerId="ADAL" clId="{11E2CBB8-F56A-59F9-A130-C1F4F5FFAAD0}" dt="2026-09-30T09:08:14.568" v="2292" actId="20577"/>
        <pc:sldMkLst>
          <pc:docMk/>
          <pc:sldMk cId="386244261" sldId="292"/>
        </pc:sldMkLst>
      </pc:sldChg>
      <pc:sldChg chg="modSp mod modNotesTx">
        <pc:chgData name="Grace Essex" userId="f3a15522-3116-4749-bf6f-313f7772d21c" providerId="ADAL" clId="{11E2CBB8-F56A-59F9-A130-C1F4F5FFAAD0}" dt="2026-09-30T09:08:26.289" v="2313" actId="20577"/>
        <pc:sldMkLst>
          <pc:docMk/>
          <pc:sldMk cId="3388899758" sldId="293"/>
        </pc:sldMkLst>
        <pc:spChg chg="mod">
          <ac:chgData name="Grace Essex" userId="f3a15522-3116-4749-bf6f-313f7772d21c" providerId="ADAL" clId="{11E2CBB8-F56A-59F9-A130-C1F4F5FFAAD0}" dt="2026-09-30T09:05:44.107" v="2259" actId="14100"/>
          <ac:spMkLst>
            <pc:docMk/>
            <pc:sldMk cId="3388899758" sldId="293"/>
            <ac:spMk id="2" creationId="{11C32F93-835A-8FC3-A2F1-AFB71DC88097}"/>
          </ac:spMkLst>
        </pc:spChg>
      </pc:sldChg>
      <pc:sldChg chg="addSp delSp modSp mod">
        <pc:chgData name="Grace Essex" userId="f3a15522-3116-4749-bf6f-313f7772d21c" providerId="ADAL" clId="{11E2CBB8-F56A-59F9-A130-C1F4F5FFAAD0}" dt="2026-09-30T09:05:55.492" v="2263"/>
        <pc:sldMkLst>
          <pc:docMk/>
          <pc:sldMk cId="814585593" sldId="295"/>
        </pc:sldMkLst>
        <pc:spChg chg="del mod">
          <ac:chgData name="Grace Essex" userId="f3a15522-3116-4749-bf6f-313f7772d21c" providerId="ADAL" clId="{11E2CBB8-F56A-59F9-A130-C1F4F5FFAAD0}" dt="2026-09-30T09:05:55.123" v="2262" actId="478"/>
          <ac:spMkLst>
            <pc:docMk/>
            <pc:sldMk cId="814585593" sldId="295"/>
            <ac:spMk id="2" creationId="{040F3BF1-172B-7F75-571A-304E6BCF50C3}"/>
          </ac:spMkLst>
        </pc:spChg>
        <pc:spChg chg="add mod">
          <ac:chgData name="Grace Essex" userId="f3a15522-3116-4749-bf6f-313f7772d21c" providerId="ADAL" clId="{11E2CBB8-F56A-59F9-A130-C1F4F5FFAAD0}" dt="2026-09-30T09:05:55.492" v="2263"/>
          <ac:spMkLst>
            <pc:docMk/>
            <pc:sldMk cId="814585593" sldId="295"/>
            <ac:spMk id="5" creationId="{DD990A87-5C76-B267-D2A2-9D7718F85771}"/>
          </ac:spMkLst>
        </pc:spChg>
      </pc:sldChg>
      <pc:sldChg chg="addSp delSp modSp mod">
        <pc:chgData name="Grace Essex" userId="f3a15522-3116-4749-bf6f-313f7772d21c" providerId="ADAL" clId="{11E2CBB8-F56A-59F9-A130-C1F4F5FFAAD0}" dt="2026-09-30T09:05:58.425" v="2265"/>
        <pc:sldMkLst>
          <pc:docMk/>
          <pc:sldMk cId="169174851" sldId="296"/>
        </pc:sldMkLst>
        <pc:spChg chg="del">
          <ac:chgData name="Grace Essex" userId="f3a15522-3116-4749-bf6f-313f7772d21c" providerId="ADAL" clId="{11E2CBB8-F56A-59F9-A130-C1F4F5FFAAD0}" dt="2026-09-30T09:05:58.226" v="2264" actId="478"/>
          <ac:spMkLst>
            <pc:docMk/>
            <pc:sldMk cId="169174851" sldId="296"/>
            <ac:spMk id="2" creationId="{009296BF-4957-13BE-F1A1-BA68AD165683}"/>
          </ac:spMkLst>
        </pc:spChg>
        <pc:spChg chg="add mod">
          <ac:chgData name="Grace Essex" userId="f3a15522-3116-4749-bf6f-313f7772d21c" providerId="ADAL" clId="{11E2CBB8-F56A-59F9-A130-C1F4F5FFAAD0}" dt="2026-09-30T09:05:58.425" v="2265"/>
          <ac:spMkLst>
            <pc:docMk/>
            <pc:sldMk cId="169174851" sldId="296"/>
            <ac:spMk id="5" creationId="{E9746CCB-B8CA-A3F3-FFE8-902D573675B8}"/>
          </ac:spMkLst>
        </pc:spChg>
      </pc:sldChg>
      <pc:sldChg chg="addSp delSp modSp mod">
        <pc:chgData name="Grace Essex" userId="f3a15522-3116-4749-bf6f-313f7772d21c" providerId="ADAL" clId="{11E2CBB8-F56A-59F9-A130-C1F4F5FFAAD0}" dt="2026-09-30T09:06:01.857" v="2267"/>
        <pc:sldMkLst>
          <pc:docMk/>
          <pc:sldMk cId="3433844135" sldId="297"/>
        </pc:sldMkLst>
        <pc:spChg chg="del">
          <ac:chgData name="Grace Essex" userId="f3a15522-3116-4749-bf6f-313f7772d21c" providerId="ADAL" clId="{11E2CBB8-F56A-59F9-A130-C1F4F5FFAAD0}" dt="2026-09-30T09:06:01.607" v="2266" actId="478"/>
          <ac:spMkLst>
            <pc:docMk/>
            <pc:sldMk cId="3433844135" sldId="297"/>
            <ac:spMk id="2" creationId="{EB487F59-F750-3E2E-1B33-A3C5EAD34300}"/>
          </ac:spMkLst>
        </pc:spChg>
        <pc:spChg chg="add mod">
          <ac:chgData name="Grace Essex" userId="f3a15522-3116-4749-bf6f-313f7772d21c" providerId="ADAL" clId="{11E2CBB8-F56A-59F9-A130-C1F4F5FFAAD0}" dt="2026-09-30T09:06:01.857" v="2267"/>
          <ac:spMkLst>
            <pc:docMk/>
            <pc:sldMk cId="3433844135" sldId="297"/>
            <ac:spMk id="5" creationId="{1411166B-93D0-1FBA-A149-EC3110B90E1D}"/>
          </ac:spMkLst>
        </pc:spChg>
      </pc:sldChg>
      <pc:sldChg chg="addSp delSp modSp mod">
        <pc:chgData name="Grace Essex" userId="f3a15522-3116-4749-bf6f-313f7772d21c" providerId="ADAL" clId="{11E2CBB8-F56A-59F9-A130-C1F4F5FFAAD0}" dt="2026-09-30T09:06:06.777" v="2269"/>
        <pc:sldMkLst>
          <pc:docMk/>
          <pc:sldMk cId="4179748911" sldId="298"/>
        </pc:sldMkLst>
        <pc:spChg chg="del">
          <ac:chgData name="Grace Essex" userId="f3a15522-3116-4749-bf6f-313f7772d21c" providerId="ADAL" clId="{11E2CBB8-F56A-59F9-A130-C1F4F5FFAAD0}" dt="2026-09-30T09:06:06.373" v="2268" actId="478"/>
          <ac:spMkLst>
            <pc:docMk/>
            <pc:sldMk cId="4179748911" sldId="298"/>
            <ac:spMk id="2" creationId="{161CEAE6-0035-E14D-E866-21AAB2789CAD}"/>
          </ac:spMkLst>
        </pc:spChg>
        <pc:spChg chg="add mod">
          <ac:chgData name="Grace Essex" userId="f3a15522-3116-4749-bf6f-313f7772d21c" providerId="ADAL" clId="{11E2CBB8-F56A-59F9-A130-C1F4F5FFAAD0}" dt="2026-09-30T09:06:06.777" v="2269"/>
          <ac:spMkLst>
            <pc:docMk/>
            <pc:sldMk cId="4179748911" sldId="298"/>
            <ac:spMk id="5" creationId="{292C3108-D757-FECB-97A8-781ACD779CA9}"/>
          </ac:spMkLst>
        </pc:spChg>
      </pc:sldChg>
      <pc:sldMasterChg chg="modSldLayout">
        <pc:chgData name="Grace Essex" userId="f3a15522-3116-4749-bf6f-313f7772d21c" providerId="ADAL" clId="{11E2CBB8-F56A-59F9-A130-C1F4F5FFAAD0}" dt="2026-09-30T09:04:05.584" v="2250"/>
        <pc:sldMasterMkLst>
          <pc:docMk/>
          <pc:sldMasterMk cId="385868454" sldId="2147483648"/>
        </pc:sldMasterMkLst>
        <pc:sldLayoutChg chg="modSp">
          <pc:chgData name="Grace Essex" userId="f3a15522-3116-4749-bf6f-313f7772d21c" providerId="ADAL" clId="{11E2CBB8-F56A-59F9-A130-C1F4F5FFAAD0}" dt="2026-09-30T09:03:43.507" v="2249"/>
          <pc:sldLayoutMkLst>
            <pc:docMk/>
            <pc:sldMasterMk cId="385868454" sldId="2147483648"/>
            <pc:sldLayoutMk cId="2313292173" sldId="2147483667"/>
          </pc:sldLayoutMkLst>
          <pc:spChg chg="mod">
            <ac:chgData name="Grace Essex" userId="f3a15522-3116-4749-bf6f-313f7772d21c" providerId="ADAL" clId="{11E2CBB8-F56A-59F9-A130-C1F4F5FFAAD0}" dt="2026-09-30T09:03:43.507" v="2249"/>
            <ac:spMkLst>
              <pc:docMk/>
              <pc:sldMasterMk cId="385868454" sldId="2147483648"/>
              <pc:sldLayoutMk cId="2313292173" sldId="2147483667"/>
              <ac:spMk id="3" creationId="{B4C61985-80B2-B500-1B4D-3A2E8657EF9A}"/>
            </ac:spMkLst>
          </pc:spChg>
        </pc:sldLayoutChg>
        <pc:sldLayoutChg chg="modSp">
          <pc:chgData name="Grace Essex" userId="f3a15522-3116-4749-bf6f-313f7772d21c" providerId="ADAL" clId="{11E2CBB8-F56A-59F9-A130-C1F4F5FFAAD0}" dt="2026-09-30T09:04:05.584" v="2250"/>
          <pc:sldLayoutMkLst>
            <pc:docMk/>
            <pc:sldMasterMk cId="385868454" sldId="2147483648"/>
            <pc:sldLayoutMk cId="2245852755" sldId="2147483668"/>
          </pc:sldLayoutMkLst>
          <pc:spChg chg="mod">
            <ac:chgData name="Grace Essex" userId="f3a15522-3116-4749-bf6f-313f7772d21c" providerId="ADAL" clId="{11E2CBB8-F56A-59F9-A130-C1F4F5FFAAD0}" dt="2026-09-30T09:04:05.584" v="2250"/>
            <ac:spMkLst>
              <pc:docMk/>
              <pc:sldMasterMk cId="385868454" sldId="2147483648"/>
              <pc:sldLayoutMk cId="2245852755" sldId="2147483668"/>
              <ac:spMk id="3" creationId="{C958755B-23DD-60D2-9988-331E04769C2A}"/>
            </ac:spMkLst>
          </pc:spChg>
        </pc:sldLayoutChg>
      </pc:sldMasterChg>
      <pc:sldMasterChg chg="modSldLayout">
        <pc:chgData name="Grace Essex" userId="f3a15522-3116-4749-bf6f-313f7772d21c" providerId="ADAL" clId="{11E2CBB8-F56A-59F9-A130-C1F4F5FFAAD0}" dt="2026-09-30T09:04:55.998" v="2254"/>
        <pc:sldMasterMkLst>
          <pc:docMk/>
          <pc:sldMasterMk cId="3238835634" sldId="2147483671"/>
        </pc:sldMasterMkLst>
        <pc:sldLayoutChg chg="modSp">
          <pc:chgData name="Grace Essex" userId="f3a15522-3116-4749-bf6f-313f7772d21c" providerId="ADAL" clId="{11E2CBB8-F56A-59F9-A130-C1F4F5FFAAD0}" dt="2026-09-30T09:04:31.332" v="2251"/>
          <pc:sldLayoutMkLst>
            <pc:docMk/>
            <pc:sldMasterMk cId="3238835634" sldId="2147483671"/>
            <pc:sldLayoutMk cId="1110651237" sldId="2147483689"/>
          </pc:sldLayoutMkLst>
          <pc:spChg chg="mod">
            <ac:chgData name="Grace Essex" userId="f3a15522-3116-4749-bf6f-313f7772d21c" providerId="ADAL" clId="{11E2CBB8-F56A-59F9-A130-C1F4F5FFAAD0}" dt="2026-09-30T09:04:31.332" v="2251"/>
            <ac:spMkLst>
              <pc:docMk/>
              <pc:sldMasterMk cId="3238835634" sldId="2147483671"/>
              <pc:sldLayoutMk cId="1110651237" sldId="2147483689"/>
              <ac:spMk id="3" creationId="{C958755B-23DD-60D2-9988-331E04769C2A}"/>
            </ac:spMkLst>
          </pc:spChg>
        </pc:sldLayoutChg>
        <pc:sldLayoutChg chg="modSp">
          <pc:chgData name="Grace Essex" userId="f3a15522-3116-4749-bf6f-313f7772d21c" providerId="ADAL" clId="{11E2CBB8-F56A-59F9-A130-C1F4F5FFAAD0}" dt="2026-09-30T09:04:44.893" v="2252"/>
          <pc:sldLayoutMkLst>
            <pc:docMk/>
            <pc:sldMasterMk cId="3238835634" sldId="2147483671"/>
            <pc:sldLayoutMk cId="163914849" sldId="2147483700"/>
          </pc:sldLayoutMkLst>
          <pc:spChg chg="mod">
            <ac:chgData name="Grace Essex" userId="f3a15522-3116-4749-bf6f-313f7772d21c" providerId="ADAL" clId="{11E2CBB8-F56A-59F9-A130-C1F4F5FFAAD0}" dt="2026-09-30T09:04:44.893" v="2252"/>
            <ac:spMkLst>
              <pc:docMk/>
              <pc:sldMasterMk cId="3238835634" sldId="2147483671"/>
              <pc:sldLayoutMk cId="163914849" sldId="2147483700"/>
              <ac:spMk id="4" creationId="{836EBDF7-0BF3-CDAA-2AEE-CCF689D0BC93}"/>
            </ac:spMkLst>
          </pc:spChg>
        </pc:sldLayoutChg>
        <pc:sldLayoutChg chg="modSp">
          <pc:chgData name="Grace Essex" userId="f3a15522-3116-4749-bf6f-313f7772d21c" providerId="ADAL" clId="{11E2CBB8-F56A-59F9-A130-C1F4F5FFAAD0}" dt="2026-09-30T09:04:47.164" v="2253"/>
          <pc:sldLayoutMkLst>
            <pc:docMk/>
            <pc:sldMasterMk cId="3238835634" sldId="2147483671"/>
            <pc:sldLayoutMk cId="4238431826" sldId="2147483701"/>
          </pc:sldLayoutMkLst>
          <pc:spChg chg="mod">
            <ac:chgData name="Grace Essex" userId="f3a15522-3116-4749-bf6f-313f7772d21c" providerId="ADAL" clId="{11E2CBB8-F56A-59F9-A130-C1F4F5FFAAD0}" dt="2026-09-30T09:04:47.164" v="2253"/>
            <ac:spMkLst>
              <pc:docMk/>
              <pc:sldMasterMk cId="3238835634" sldId="2147483671"/>
              <pc:sldLayoutMk cId="4238431826" sldId="2147483701"/>
              <ac:spMk id="3" creationId="{C9FE09A8-EDEA-82AC-0837-D1CA595D3A52}"/>
            </ac:spMkLst>
          </pc:spChg>
        </pc:sldLayoutChg>
        <pc:sldLayoutChg chg="modSp">
          <pc:chgData name="Grace Essex" userId="f3a15522-3116-4749-bf6f-313f7772d21c" providerId="ADAL" clId="{11E2CBB8-F56A-59F9-A130-C1F4F5FFAAD0}" dt="2026-09-30T09:04:55.998" v="2254"/>
          <pc:sldLayoutMkLst>
            <pc:docMk/>
            <pc:sldMasterMk cId="3238835634" sldId="2147483671"/>
            <pc:sldLayoutMk cId="3823517538" sldId="2147483705"/>
          </pc:sldLayoutMkLst>
          <pc:spChg chg="mod">
            <ac:chgData name="Grace Essex" userId="f3a15522-3116-4749-bf6f-313f7772d21c" providerId="ADAL" clId="{11E2CBB8-F56A-59F9-A130-C1F4F5FFAAD0}" dt="2026-09-30T09:04:55.998" v="2254"/>
            <ac:spMkLst>
              <pc:docMk/>
              <pc:sldMasterMk cId="3238835634" sldId="2147483671"/>
              <pc:sldLayoutMk cId="3823517538" sldId="2147483705"/>
              <ac:spMk id="12" creationId="{F9D6E28F-D3FF-8D06-A177-A897D02374CC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441ED3-5183-1540-98D2-ACAD7AB363E7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57D041-14F6-E34E-A9C8-31F06665A9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8751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D6325-F617-C516-4685-AC3364994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521C93-88B1-0182-E17D-7407FA638C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A99A48-27EB-D860-BB97-FC66DB1F3C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29899C-6BAE-5B64-919B-D4F3F70804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77E3CB-EED3-9F47-8969-D315B955395C}" type="slidenum">
              <a:rPr kumimoji="0" lang="en-US" sz="2200" b="0" i="0" u="none" strike="noStrike" kern="0" cap="none" spc="0" normalizeH="0" baseline="0" noProof="0" smtClean="0">
                <a:ln>
                  <a:noFill/>
                </a:ln>
                <a:solidFill>
                  <a:srgbClr val="C6DBD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2200" b="0" i="0" u="none" strike="noStrike" kern="0" cap="none" spc="0" normalizeH="0" baseline="0" noProof="0">
              <a:ln>
                <a:noFill/>
              </a:ln>
              <a:solidFill>
                <a:srgbClr val="C6DBD6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7508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7E3CB-EED3-9F47-8969-D315B955395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804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All materials can be downloaded from </a:t>
            </a:r>
            <a:r>
              <a:rPr lang="en-GB" b="1" dirty="0"/>
              <a:t>https://</a:t>
            </a:r>
            <a:r>
              <a:rPr lang="en-GB" b="1" dirty="0" err="1"/>
              <a:t>learnersfrombirth.co.uk</a:t>
            </a:r>
            <a:r>
              <a:rPr lang="en-GB" b="1" dirty="0"/>
              <a:t>/local-authorities/</a:t>
            </a:r>
          </a:p>
          <a:p>
            <a:endParaRPr lang="en-GB" b="1" dirty="0">
              <a:highlight>
                <a:srgbClr val="FFFF00"/>
              </a:highlight>
            </a:endParaRPr>
          </a:p>
          <a:p>
            <a:r>
              <a:rPr lang="en-GB" b="0" dirty="0">
                <a:highlight>
                  <a:srgbClr val="FFFF00"/>
                </a:highlight>
              </a:rPr>
              <a:t>If you have more information than can fit on this one slide, please insert additional slide(s)</a:t>
            </a:r>
          </a:p>
        </p:txBody>
      </p:sp>
    </p:spTree>
    <p:extLst>
      <p:ext uri="{BB962C8B-B14F-4D97-AF65-F5344CB8AC3E}">
        <p14:creationId xmlns:p14="http://schemas.microsoft.com/office/powerpoint/2010/main" val="3405921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All template marketing materials can be downloaded from </a:t>
            </a:r>
            <a:r>
              <a:rPr lang="en-GB" b="1" dirty="0"/>
              <a:t>https://</a:t>
            </a:r>
            <a:r>
              <a:rPr lang="en-GB" b="1" dirty="0" err="1"/>
              <a:t>learnersfrombirth.co.uk</a:t>
            </a:r>
            <a:r>
              <a:rPr lang="en-GB" b="1" dirty="0"/>
              <a:t>/local-authorities/</a:t>
            </a:r>
            <a:endParaRPr lang="en-GB" b="1" dirty="0">
              <a:highlight>
                <a:srgbClr val="FFFF00"/>
              </a:highligh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dirty="0">
              <a:highlight>
                <a:srgbClr val="FFFF00"/>
              </a:highligh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dirty="0">
                <a:highlight>
                  <a:srgbClr val="FFFF00"/>
                </a:highlight>
              </a:rPr>
              <a:t>Insert image once you have added logo(s) and inserted local information.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57D041-14F6-E34E-A9C8-31F06665A96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0164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All template marketing materials can be downloaded from </a:t>
            </a:r>
            <a:r>
              <a:rPr lang="en-GB" b="1" dirty="0"/>
              <a:t>https://</a:t>
            </a:r>
            <a:r>
              <a:rPr lang="en-GB" b="1" dirty="0" err="1"/>
              <a:t>learnersfrombirth.co.uk</a:t>
            </a:r>
            <a:r>
              <a:rPr lang="en-GB" b="1" dirty="0"/>
              <a:t>/local-authorities/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dirty="0">
              <a:highlight>
                <a:srgbClr val="FFFF00"/>
              </a:highligh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dirty="0">
                <a:highlight>
                  <a:srgbClr val="FFFF00"/>
                </a:highlight>
              </a:rPr>
              <a:t>Insert image once you have added logo(s) and inserted local information.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57D041-14F6-E34E-A9C8-31F06665A96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9003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All template marketing materials can be downloaded from </a:t>
            </a:r>
            <a:r>
              <a:rPr lang="en-GB" b="1" dirty="0"/>
              <a:t>https://</a:t>
            </a:r>
            <a:r>
              <a:rPr lang="en-GB" b="1" dirty="0" err="1"/>
              <a:t>learnersfrombirth.co.uk</a:t>
            </a:r>
            <a:r>
              <a:rPr lang="en-GB" b="1" dirty="0"/>
              <a:t>/local-authorities/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dirty="0">
              <a:highlight>
                <a:srgbClr val="FFFF00"/>
              </a:highligh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dirty="0">
                <a:highlight>
                  <a:srgbClr val="FFFF00"/>
                </a:highlight>
              </a:rPr>
              <a:t>Insert image once you have added logo(s) and inserted local information.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57D041-14F6-E34E-A9C8-31F06665A96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23427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All template marketing materials can be downloaded from </a:t>
            </a:r>
            <a:r>
              <a:rPr lang="en-GB" b="1" dirty="0"/>
              <a:t>https://</a:t>
            </a:r>
            <a:r>
              <a:rPr lang="en-GB" b="1" dirty="0" err="1"/>
              <a:t>learnersfrombirth.co.uk</a:t>
            </a:r>
            <a:r>
              <a:rPr lang="en-GB" b="1" dirty="0"/>
              <a:t>/local-authorities/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dirty="0">
              <a:highlight>
                <a:srgbClr val="FFFF00"/>
              </a:highligh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dirty="0">
                <a:highlight>
                  <a:srgbClr val="FFFF00"/>
                </a:highlight>
              </a:rPr>
              <a:t>Insert image once you have added logo(s) and inserted local information. 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57D041-14F6-E34E-A9C8-31F06665A96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78587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All template marketing materials can be downloaded from </a:t>
            </a:r>
            <a:r>
              <a:rPr lang="en-GB" b="1" dirty="0"/>
              <a:t>https://</a:t>
            </a:r>
            <a:r>
              <a:rPr lang="en-GB" b="1" dirty="0" err="1"/>
              <a:t>learnersfrombirth.co.uk</a:t>
            </a:r>
            <a:r>
              <a:rPr lang="en-GB" b="1" dirty="0"/>
              <a:t>/local-authorities/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dirty="0">
              <a:highlight>
                <a:srgbClr val="FFFF00"/>
              </a:highligh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dirty="0">
                <a:highlight>
                  <a:srgbClr val="FFFF00"/>
                </a:highlight>
              </a:rPr>
              <a:t>Insert image once you have added logo(s) and inserted local information. 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57D041-14F6-E34E-A9C8-31F06665A96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6692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All template marketing materials can be downloaded from </a:t>
            </a:r>
            <a:r>
              <a:rPr lang="en-GB" b="1" dirty="0"/>
              <a:t>https://</a:t>
            </a:r>
            <a:r>
              <a:rPr lang="en-GB" b="1" dirty="0" err="1"/>
              <a:t>learnersfrombirth.co.uk</a:t>
            </a:r>
            <a:r>
              <a:rPr lang="en-GB" b="1" dirty="0"/>
              <a:t>/local-authorities/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1" dirty="0">
              <a:highlight>
                <a:srgbClr val="FFFF00"/>
              </a:highlight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0" dirty="0">
                <a:highlight>
                  <a:srgbClr val="FFFF00"/>
                </a:highlight>
              </a:rPr>
              <a:t>Insert image once you have added logo(s) and inserted local information. 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57D041-14F6-E34E-A9C8-31F06665A96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8355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this slide to link to any direct mail ordering you have set up; to instruct individuals/</a:t>
            </a:r>
            <a:r>
              <a:rPr lang="en-US" dirty="0" err="1"/>
              <a:t>organisations</a:t>
            </a:r>
            <a:r>
              <a:rPr lang="en-US" dirty="0"/>
              <a:t> on how to print in-house; or to list locations where printed copies of the guides can be collected.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77E3CB-EED3-9F47-8969-D315B95539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07354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Example list of information and support available: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  <a:p>
            <a:pPr marL="184150" indent="-171450">
              <a:lnSpc>
                <a:spcPts val="2595"/>
              </a:lnSpc>
              <a:buFont typeface="Arial" panose="020B0604020202020204" pitchFamily="34" charset="0"/>
              <a:buChar char="•"/>
            </a:pPr>
            <a:r>
              <a:rPr lang="en-GB" sz="1200" dirty="0">
                <a:latin typeface="Arial"/>
                <a:cs typeface="Arial"/>
              </a:rPr>
              <a:t>Online</a:t>
            </a:r>
            <a:r>
              <a:rPr lang="en-GB" sz="1200" spc="-60" dirty="0">
                <a:latin typeface="Arial"/>
                <a:cs typeface="Arial"/>
              </a:rPr>
              <a:t> </a:t>
            </a:r>
            <a:r>
              <a:rPr lang="en-GB" sz="1200" dirty="0">
                <a:latin typeface="Arial"/>
                <a:cs typeface="Arial"/>
              </a:rPr>
              <a:t>information</a:t>
            </a:r>
            <a:r>
              <a:rPr lang="en-GB" sz="1200" spc="-50" dirty="0">
                <a:latin typeface="Arial"/>
                <a:cs typeface="Arial"/>
              </a:rPr>
              <a:t> </a:t>
            </a:r>
            <a:r>
              <a:rPr lang="en-GB" sz="1200" b="1" i="1" spc="-50" dirty="0">
                <a:latin typeface="Arial"/>
                <a:cs typeface="Arial"/>
              </a:rPr>
              <a:t>[link to site]</a:t>
            </a:r>
          </a:p>
          <a:p>
            <a:pPr marL="184150" indent="-171450">
              <a:lnSpc>
                <a:spcPts val="2595"/>
              </a:lnSpc>
              <a:buFont typeface="Arial" panose="020B0604020202020204" pitchFamily="34" charset="0"/>
              <a:buChar char="•"/>
            </a:pPr>
            <a:r>
              <a:rPr lang="en-GB" sz="1200" spc="-20" dirty="0">
                <a:latin typeface="Arial"/>
                <a:cs typeface="Arial"/>
              </a:rPr>
              <a:t>In-</a:t>
            </a:r>
            <a:r>
              <a:rPr lang="en-GB" sz="1200" dirty="0">
                <a:latin typeface="Arial"/>
                <a:cs typeface="Arial"/>
              </a:rPr>
              <a:t>person</a:t>
            </a:r>
            <a:r>
              <a:rPr lang="en-GB" sz="1200" spc="-85" dirty="0">
                <a:latin typeface="Arial"/>
                <a:cs typeface="Arial"/>
              </a:rPr>
              <a:t> </a:t>
            </a:r>
            <a:r>
              <a:rPr lang="en-GB" sz="1200" dirty="0">
                <a:latin typeface="Arial"/>
                <a:cs typeface="Arial"/>
              </a:rPr>
              <a:t>workshops</a:t>
            </a:r>
            <a:r>
              <a:rPr lang="en-GB" sz="1200" spc="-65" dirty="0">
                <a:latin typeface="Arial"/>
                <a:cs typeface="Arial"/>
              </a:rPr>
              <a:t> </a:t>
            </a:r>
            <a:r>
              <a:rPr lang="en-GB" sz="1200" dirty="0">
                <a:latin typeface="Arial"/>
                <a:cs typeface="Arial"/>
              </a:rPr>
              <a:t>for</a:t>
            </a:r>
            <a:r>
              <a:rPr lang="en-GB" sz="1200" spc="-95" dirty="0">
                <a:latin typeface="Arial"/>
                <a:cs typeface="Arial"/>
              </a:rPr>
              <a:t> </a:t>
            </a:r>
            <a:r>
              <a:rPr lang="en-GB" sz="1200" dirty="0">
                <a:latin typeface="Arial"/>
                <a:cs typeface="Arial"/>
              </a:rPr>
              <a:t>parents,</a:t>
            </a:r>
            <a:r>
              <a:rPr lang="en-GB" sz="1200" spc="-80" dirty="0">
                <a:latin typeface="Arial"/>
                <a:cs typeface="Arial"/>
              </a:rPr>
              <a:t> </a:t>
            </a:r>
            <a:r>
              <a:rPr lang="en-GB" sz="1200" dirty="0">
                <a:latin typeface="Arial"/>
                <a:cs typeface="Arial"/>
              </a:rPr>
              <a:t>available</a:t>
            </a:r>
            <a:r>
              <a:rPr lang="en-GB" sz="1200" spc="-45" dirty="0">
                <a:latin typeface="Arial"/>
                <a:cs typeface="Arial"/>
              </a:rPr>
              <a:t> </a:t>
            </a:r>
            <a:r>
              <a:rPr lang="en-GB" sz="1200" spc="-20" dirty="0">
                <a:latin typeface="Arial"/>
                <a:cs typeface="Arial"/>
              </a:rPr>
              <a:t>from </a:t>
            </a:r>
            <a:r>
              <a:rPr lang="en-GB" sz="1200" b="1" i="1" spc="-10" dirty="0">
                <a:latin typeface="Arial"/>
                <a:cs typeface="Arial"/>
              </a:rPr>
              <a:t>[insert month and/or include link to booking and information]</a:t>
            </a:r>
            <a:endParaRPr lang="en-GB" sz="1200" b="1" i="1" dirty="0">
              <a:latin typeface="Arial"/>
              <a:cs typeface="Arial"/>
            </a:endParaRPr>
          </a:p>
          <a:p>
            <a:pPr marL="184150" indent="-171450">
              <a:lnSpc>
                <a:spcPts val="2415"/>
              </a:lnSpc>
              <a:buFont typeface="Arial" panose="020B0604020202020204" pitchFamily="34" charset="0"/>
              <a:buChar char="•"/>
            </a:pPr>
            <a:r>
              <a:rPr lang="en-GB" sz="1200" dirty="0">
                <a:latin typeface="Arial"/>
                <a:cs typeface="Arial"/>
              </a:rPr>
              <a:t>Training sessions</a:t>
            </a:r>
            <a:r>
              <a:rPr lang="en-GB" sz="1200" spc="-50" dirty="0">
                <a:latin typeface="Arial"/>
                <a:cs typeface="Arial"/>
              </a:rPr>
              <a:t> </a:t>
            </a:r>
            <a:r>
              <a:rPr lang="en-GB" sz="1200" dirty="0">
                <a:latin typeface="Arial"/>
                <a:cs typeface="Arial"/>
              </a:rPr>
              <a:t>for</a:t>
            </a:r>
            <a:r>
              <a:rPr lang="en-GB" sz="1200" spc="-75" dirty="0">
                <a:latin typeface="Arial"/>
                <a:cs typeface="Arial"/>
              </a:rPr>
              <a:t> early years practitioners,</a:t>
            </a:r>
            <a:r>
              <a:rPr lang="en-GB" sz="1200" spc="-90" dirty="0">
                <a:latin typeface="Arial"/>
                <a:cs typeface="Arial"/>
              </a:rPr>
              <a:t> </a:t>
            </a:r>
            <a:r>
              <a:rPr lang="en-GB" sz="1200" dirty="0">
                <a:latin typeface="Arial"/>
                <a:cs typeface="Arial"/>
              </a:rPr>
              <a:t>available</a:t>
            </a:r>
            <a:r>
              <a:rPr lang="en-GB" sz="1200" spc="-20" dirty="0">
                <a:latin typeface="Arial"/>
                <a:cs typeface="Arial"/>
              </a:rPr>
              <a:t> from </a:t>
            </a:r>
            <a:r>
              <a:rPr lang="en-GB" sz="1200" b="1" i="1" spc="-20" dirty="0">
                <a:latin typeface="Arial"/>
                <a:cs typeface="Arial"/>
              </a:rPr>
              <a:t>[insert month and/or include a link to booking and information]</a:t>
            </a:r>
          </a:p>
          <a:p>
            <a:pPr marL="184150" indent="-171450">
              <a:lnSpc>
                <a:spcPts val="2415"/>
              </a:lnSpc>
              <a:buFont typeface="Arial" panose="020B0604020202020204" pitchFamily="34" charset="0"/>
              <a:buChar char="•"/>
            </a:pPr>
            <a:r>
              <a:rPr lang="en-GB" sz="1200" dirty="0">
                <a:latin typeface="Arial"/>
                <a:cs typeface="Arial"/>
              </a:rPr>
              <a:t>Training materials for you to use with your teams </a:t>
            </a:r>
            <a:r>
              <a:rPr lang="en-GB" sz="1200" b="1" i="1" dirty="0">
                <a:latin typeface="Arial"/>
                <a:cs typeface="Arial"/>
              </a:rPr>
              <a:t>[insert link to practitioner training resources]</a:t>
            </a:r>
          </a:p>
          <a:p>
            <a:pPr marL="184150" marR="382905" indent="-171450">
              <a:lnSpc>
                <a:spcPts val="2590"/>
              </a:lnSpc>
              <a:spcBef>
                <a:spcPts val="185"/>
              </a:spcBef>
              <a:buFont typeface="Arial" panose="020B0604020202020204" pitchFamily="34" charset="0"/>
              <a:buChar char="•"/>
            </a:pPr>
            <a:r>
              <a:rPr lang="en-GB" sz="1200" dirty="0">
                <a:latin typeface="Arial"/>
                <a:cs typeface="Arial"/>
              </a:rPr>
              <a:t>One</a:t>
            </a:r>
            <a:r>
              <a:rPr lang="en-GB" sz="1200" spc="-55" dirty="0">
                <a:latin typeface="Arial"/>
                <a:cs typeface="Arial"/>
              </a:rPr>
              <a:t> </a:t>
            </a:r>
            <a:r>
              <a:rPr lang="en-GB" sz="1200" dirty="0">
                <a:latin typeface="Arial"/>
                <a:cs typeface="Arial"/>
              </a:rPr>
              <a:t>to</a:t>
            </a:r>
            <a:r>
              <a:rPr lang="en-GB" sz="1200" spc="-60" dirty="0">
                <a:latin typeface="Arial"/>
                <a:cs typeface="Arial"/>
              </a:rPr>
              <a:t> </a:t>
            </a:r>
            <a:r>
              <a:rPr lang="en-GB" sz="1200" dirty="0">
                <a:latin typeface="Arial"/>
                <a:cs typeface="Arial"/>
              </a:rPr>
              <a:t>one</a:t>
            </a:r>
            <a:r>
              <a:rPr lang="en-GB" sz="1200" spc="-50" dirty="0">
                <a:latin typeface="Arial"/>
                <a:cs typeface="Arial"/>
              </a:rPr>
              <a:t> </a:t>
            </a:r>
            <a:r>
              <a:rPr lang="en-GB" sz="1200" dirty="0">
                <a:latin typeface="Arial"/>
                <a:cs typeface="Arial"/>
              </a:rPr>
              <a:t>support,</a:t>
            </a:r>
            <a:r>
              <a:rPr lang="en-GB" sz="1200" spc="-45" dirty="0">
                <a:latin typeface="Arial"/>
                <a:cs typeface="Arial"/>
              </a:rPr>
              <a:t> </a:t>
            </a:r>
            <a:r>
              <a:rPr lang="en-GB" sz="1200" dirty="0">
                <a:latin typeface="Arial"/>
                <a:cs typeface="Arial"/>
              </a:rPr>
              <a:t>if</a:t>
            </a:r>
            <a:r>
              <a:rPr lang="en-GB" sz="1200" spc="-55" dirty="0">
                <a:latin typeface="Arial"/>
                <a:cs typeface="Arial"/>
              </a:rPr>
              <a:t> </a:t>
            </a:r>
            <a:r>
              <a:rPr lang="en-GB" sz="1200" dirty="0">
                <a:latin typeface="Arial"/>
                <a:cs typeface="Arial"/>
              </a:rPr>
              <a:t>required,</a:t>
            </a:r>
            <a:r>
              <a:rPr lang="en-GB" sz="1200" spc="-30" dirty="0">
                <a:latin typeface="Arial"/>
                <a:cs typeface="Arial"/>
              </a:rPr>
              <a:t> </a:t>
            </a:r>
            <a:r>
              <a:rPr lang="en-GB" sz="1200" dirty="0">
                <a:latin typeface="Arial"/>
                <a:cs typeface="Arial"/>
              </a:rPr>
              <a:t>from</a:t>
            </a:r>
            <a:r>
              <a:rPr lang="en-GB" sz="1200" spc="-70" dirty="0">
                <a:latin typeface="Arial"/>
                <a:cs typeface="Arial"/>
              </a:rPr>
              <a:t> </a:t>
            </a:r>
            <a:r>
              <a:rPr lang="en-GB" sz="1200" b="1" i="1" dirty="0">
                <a:latin typeface="Arial"/>
                <a:cs typeface="Arial"/>
              </a:rPr>
              <a:t>[insert name of service]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57D041-14F6-E34E-A9C8-31F06665A961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10200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98C0BF-DDC4-E542-9F0A-DC7E8E465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EF8865-6D80-2583-E753-1AA773DE51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BF66-E919-E677-3508-FB51812D80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798DB3-5CD5-78DF-3323-9121177026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77E3CB-EED3-9F47-8969-D315B955395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749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2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26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openxmlformats.org/officeDocument/2006/relationships/image" Target="../media/image30.png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43.pn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openxmlformats.org/officeDocument/2006/relationships/image" Target="../media/image47.png"/><Relationship Id="rId4" Type="http://schemas.openxmlformats.org/officeDocument/2006/relationships/image" Target="../media/image50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53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55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55.pn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57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60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6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62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64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6.png"/><Relationship Id="rId4" Type="http://schemas.openxmlformats.org/officeDocument/2006/relationships/image" Target="../media/image60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ps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8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70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654F3-C656-4412-BB86-D7DD20923C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410512-ADD8-2A3D-BCA1-589F2CC66A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D57165-828C-EA57-3EB3-65EFD4E19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9AE1-E1AF-544C-A11F-E0873F0AEC8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261F23-BB8A-4570-E406-E26FA05B3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8F7A1-3BD8-E8AF-B1A4-3AF66CD4D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A3CE-B688-654F-8DDB-3990F71E1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2750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DFFFF-2702-7D22-C5CA-78499EB14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4C57B-B924-B431-1353-ACD238EA2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48B91-7FC5-76A1-7F19-EAEB28397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9AE1-E1AF-544C-A11F-E0873F0AEC8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E3428-834C-C17E-85F7-D88BE25F1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1FA50-B004-8985-65BD-84D2EB23E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A3CE-B688-654F-8DDB-3990F71E1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9225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BC938-CC08-1EC7-BEE6-368A0CFB7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262CD1-A3BE-704A-86B4-3D690BC897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A3E4A-D417-DF7D-248C-0EDE06BB2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9AE1-E1AF-544C-A11F-E0873F0AEC8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5378C4-58F9-E206-430D-A955611A9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7ABE0-4DC1-304D-A302-646DE6384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A3CE-B688-654F-8DDB-3990F71E1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809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50F94-4A10-4B80-E93D-B1A67E17F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EAA14-2144-C094-F2EE-CFF73FE6C9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72C2DA-C485-3E90-0093-B58A72C5CD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DE5023-307B-B11C-66A7-75BE1489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9AE1-E1AF-544C-A11F-E0873F0AEC8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75B9D5-589E-A6CF-A423-B238A700B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32A47A-250F-FF5F-1C1B-32075C74D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A3CE-B688-654F-8DDB-3990F71E1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209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5FF79-8E39-9F7C-8E06-0578D1A60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6356B9-7A94-66CD-9C20-A60AFB8092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46CDC1-080F-C404-6729-03B3D1EF58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97A471-284D-1D41-FA83-466AA4971B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B27793-1DCE-657D-4D20-80B358A73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FDF40D-BE0E-0288-FF79-EEDB814D8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9AE1-E1AF-544C-A11F-E0873F0AEC8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ED5580-E88E-2AFD-01DD-C977F756F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56BCB0-EEBB-71CC-5257-FD0EDB940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A3CE-B688-654F-8DDB-3990F71E1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391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5AA37-D41F-135A-7619-8D9861C58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E68400-96C9-53D2-85C7-D6531F22C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9AE1-E1AF-544C-A11F-E0873F0AEC8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29BB84-2A3B-D8E1-27EE-C8173FC24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0E6921-DB91-75BE-8295-12D49A9A6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A3CE-B688-654F-8DDB-3990F71E1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0289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405FB9-8DD6-C1C7-4CA1-2C20676EF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9AE1-E1AF-544C-A11F-E0873F0AEC8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E42A23-B24D-D5CF-FF64-3F8C2DDE1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8ABB0A-50BE-9AE4-4FF4-5A5D63FF9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A3CE-B688-654F-8DDB-3990F71E1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8361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780A3-A69E-2651-F2FC-E328750E1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20894-7BF3-0303-FCFA-1A7342205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3FBDBC-7601-F4AE-4C82-A481AD4DD6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C842AD-66E9-AC16-A60A-4D1A3039D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9AE1-E1AF-544C-A11F-E0873F0AEC8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D26E3-59C6-63CA-74EB-433F0DD59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8FD9B5-1265-75A6-66C3-CDDB5205F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A3CE-B688-654F-8DDB-3990F71E1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280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179D9-8F74-26BB-D9E6-966722629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4D2BE8-56FC-4351-785D-011C8207A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9F9161-30FE-4BFF-CD29-8C524682EE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ECC05F-4FF6-4D9A-AAFB-558F3E638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9AE1-E1AF-544C-A11F-E0873F0AEC8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C08CAE-5EAA-8009-8809-286282635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947723-087B-BB17-4CC3-45E1CBE6C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A3CE-B688-654F-8DDB-3990F71E1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3239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B50BB-ABC6-3CF7-2FF3-6664E3B4C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4729B-239C-883F-4C34-04DDBC1CD5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54F9F-C570-B2DA-C224-BFD084B4C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9AE1-E1AF-544C-A11F-E0873F0AEC8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556E1-7862-268E-F7C0-55E3CEA36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73BD3D-509C-1077-593A-98A4E9413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A3CE-B688-654F-8DDB-3990F71E1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1634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192A32-468A-E736-24DA-9F634B6BEA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12672E-A76C-4CF2-9B16-5A9D8801C1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98114C-F920-B642-D545-5A720442E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09AE1-E1AF-544C-A11F-E0873F0AEC8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29E172-F687-3840-8354-BD8BA68A7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60EAB-DAAD-44A0-5305-E66D07A88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5A3CE-B688-654F-8DDB-3990F71E1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595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– Potty Training 2">
    <p:bg>
      <p:bgPr>
        <a:solidFill>
          <a:schemeClr val="bg1">
            <a:alpha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person reading a book to a child&#10;&#10;AI-generated content may be incorrect.">
            <a:extLst>
              <a:ext uri="{FF2B5EF4-FFF2-40B4-BE49-F238E27FC236}">
                <a16:creationId xmlns:a16="http://schemas.microsoft.com/office/drawing/2014/main" id="{5BA42FC0-CBCD-EE17-BA9B-F833E98FEF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36612" y="0"/>
            <a:ext cx="6955388" cy="685799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FB84D6B-962F-2A50-D5F0-C8A3C87EA4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629400" cy="6858000"/>
          </a:xfrm>
          <a:prstGeom prst="rect">
            <a:avLst/>
          </a:prstGeom>
        </p:spPr>
      </p:pic>
      <p:pic>
        <p:nvPicPr>
          <p:cNvPr id="21" name="Picture 20" descr="A green background with a black and black figure&#10;&#10;AI-generated content may be incorrect.">
            <a:extLst>
              <a:ext uri="{FF2B5EF4-FFF2-40B4-BE49-F238E27FC236}">
                <a16:creationId xmlns:a16="http://schemas.microsoft.com/office/drawing/2014/main" id="{E7D3E033-B6F1-D858-80A1-2B976137EC2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614" y="0"/>
            <a:ext cx="6629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6576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t slide with illustration – Potty training 3">
    <p:bg>
      <p:bgPr>
        <a:solidFill>
          <a:srgbClr val="FB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circle on a black background&#10;&#10;AI-generated content may be incorrect.">
            <a:extLst>
              <a:ext uri="{FF2B5EF4-FFF2-40B4-BE49-F238E27FC236}">
                <a16:creationId xmlns:a16="http://schemas.microsoft.com/office/drawing/2014/main" id="{4B5623F1-1AEE-45A9-65E7-D3641DBBEE4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4856324" y="-2362297"/>
            <a:ext cx="14561640" cy="12158752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E56B8237-4868-B5FB-4930-9B1676E18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5" y="556319"/>
            <a:ext cx="8359931" cy="1477328"/>
          </a:xfrm>
        </p:spPr>
        <p:txBody>
          <a:bodyPr wrap="square" anchor="t" anchorCtr="0">
            <a:spAutoFit/>
          </a:bodyPr>
          <a:lstStyle>
            <a:lvl1pPr>
              <a:defRPr sz="5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A79F3407-41FD-6240-0905-575217EF2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9755" y="2245679"/>
            <a:ext cx="7472417" cy="3646833"/>
          </a:xfrm>
        </p:spPr>
        <p:txBody>
          <a:bodyPr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6" name="Picture 5" descr="A cartoon of a child sitting on a toilet&#10;&#10;AI-generated content may be incorrect.">
            <a:extLst>
              <a:ext uri="{FF2B5EF4-FFF2-40B4-BE49-F238E27FC236}">
                <a16:creationId xmlns:a16="http://schemas.microsoft.com/office/drawing/2014/main" id="{29C1946D-016B-D441-C47F-8CA48FB172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5708" y="950073"/>
            <a:ext cx="4164661" cy="5439814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0D280B5-4099-DFB6-2721-6BF455F584E4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4C61985-80B2-B500-1B4D-3A2E8657EF9A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12700">
                <a:lnSpc>
                  <a:spcPts val="1760"/>
                </a:lnSpc>
              </a:pPr>
              <a:r>
                <a:rPr lang="en-GB" sz="1500" b="1" kern="0" spc="-10" dirty="0" err="1">
                  <a:solidFill>
                    <a:srgbClr val="001951"/>
                  </a:solidFill>
                  <a:latin typeface="Arial"/>
                  <a:cs typeface="Arial"/>
                </a:rPr>
                <a:t>pottytrainingguide.co.uk</a:t>
              </a:r>
              <a:endParaRPr lang="en-GB" sz="1500" b="1" kern="0" spc="-10" dirty="0">
                <a:solidFill>
                  <a:srgbClr val="001951"/>
                </a:solidFill>
                <a:latin typeface="Arial"/>
                <a:cs typeface="Arial"/>
              </a:endParaRPr>
            </a:p>
          </p:txBody>
        </p:sp>
        <p:pic>
          <p:nvPicPr>
            <p:cNvPr id="4" name="Picture 3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922B87BF-CD64-400F-842E-4AC278B3F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132921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icons – Potty training">
    <p:bg>
      <p:bgPr>
        <a:solidFill>
          <a:srgbClr val="FAC1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white circle on a black background&#10;&#10;AI-generated content may be incorrect.">
            <a:extLst>
              <a:ext uri="{FF2B5EF4-FFF2-40B4-BE49-F238E27FC236}">
                <a16:creationId xmlns:a16="http://schemas.microsoft.com/office/drawing/2014/main" id="{9B064B68-0A98-6E68-4BED-B4F05883581D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72475">
            <a:off x="-8269305" y="-6877435"/>
            <a:ext cx="19365568" cy="14956982"/>
          </a:xfrm>
          <a:prstGeom prst="rect">
            <a:avLst/>
          </a:prstGeom>
        </p:spPr>
      </p:pic>
      <p:pic>
        <p:nvPicPr>
          <p:cNvPr id="22" name="Picture 21" descr="A logo of a diaper with a star&#10;&#10;AI-generated content may be incorrect.">
            <a:extLst>
              <a:ext uri="{FF2B5EF4-FFF2-40B4-BE49-F238E27FC236}">
                <a16:creationId xmlns:a16="http://schemas.microsoft.com/office/drawing/2014/main" id="{56E6C9D0-0B83-C6D6-27D8-E99E66E6B7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3388" y="2392016"/>
            <a:ext cx="2392019" cy="2392019"/>
          </a:xfrm>
          <a:prstGeom prst="rect">
            <a:avLst/>
          </a:prstGeom>
        </p:spPr>
      </p:pic>
      <p:pic>
        <p:nvPicPr>
          <p:cNvPr id="23" name="Picture 22" descr="A clock and moon in a circle&#10;&#10;AI-generated content may be incorrect.">
            <a:extLst>
              <a:ext uri="{FF2B5EF4-FFF2-40B4-BE49-F238E27FC236}">
                <a16:creationId xmlns:a16="http://schemas.microsoft.com/office/drawing/2014/main" id="{53B0C7BB-C294-DF92-9079-E9C62E9F9DF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4214" y="3127514"/>
            <a:ext cx="1727752" cy="1727752"/>
          </a:xfrm>
          <a:prstGeom prst="rect">
            <a:avLst/>
          </a:prstGeom>
        </p:spPr>
      </p:pic>
      <p:pic>
        <p:nvPicPr>
          <p:cNvPr id="24" name="Picture 23" descr="A yellow circle with a black circle and a black circle with a black border&#10;&#10;AI-generated content may be incorrect.">
            <a:extLst>
              <a:ext uri="{FF2B5EF4-FFF2-40B4-BE49-F238E27FC236}">
                <a16:creationId xmlns:a16="http://schemas.microsoft.com/office/drawing/2014/main" id="{85CBC069-0AF8-B001-BEAC-6B4A5ED54BF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3000" y="4717307"/>
            <a:ext cx="1622147" cy="1622147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B5D6FB6-BF7E-5B93-4EED-4C0D667FFED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2765" y="2245679"/>
            <a:ext cx="7319635" cy="4011265"/>
          </a:xfrm>
        </p:spPr>
        <p:txBody>
          <a:bodyPr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E17A6FF9-7195-5040-B441-CE9439C1F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5" y="556319"/>
            <a:ext cx="8359931" cy="1477328"/>
          </a:xfrm>
        </p:spPr>
        <p:txBody>
          <a:bodyPr wrap="square" anchor="t" anchorCtr="0">
            <a:spAutoFit/>
          </a:bodyPr>
          <a:lstStyle>
            <a:lvl1pPr>
              <a:defRPr sz="5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B7E1DC6-0436-9F98-9652-2DBCF9969B22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958755B-23DD-60D2-9988-331E04769C2A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12700">
                <a:lnSpc>
                  <a:spcPts val="1760"/>
                </a:lnSpc>
              </a:pPr>
              <a:r>
                <a:rPr lang="en-GB" sz="1500" b="1" kern="0" spc="-10" dirty="0" err="1">
                  <a:solidFill>
                    <a:srgbClr val="001951"/>
                  </a:solidFill>
                  <a:latin typeface="Arial"/>
                  <a:cs typeface="Arial"/>
                </a:rPr>
                <a:t>pottytrainingguide.co.uk</a:t>
              </a:r>
              <a:endParaRPr lang="en-GB" sz="1500" b="1" kern="0" spc="-10" dirty="0">
                <a:solidFill>
                  <a:srgbClr val="001951"/>
                </a:solidFill>
                <a:latin typeface="Arial"/>
                <a:cs typeface="Arial"/>
              </a:endParaRPr>
            </a:p>
          </p:txBody>
        </p:sp>
        <p:pic>
          <p:nvPicPr>
            <p:cNvPr id="4" name="Picture 3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798FFAAB-605D-9334-8D54-327563534F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58527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oing nappy free – Potty training">
    <p:bg>
      <p:bgPr>
        <a:solidFill>
          <a:srgbClr val="A4A5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8FE9FFB-548C-6E92-A8F5-4AEB7016E17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email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870809" flipH="1">
            <a:off x="-4196308" y="-555748"/>
            <a:ext cx="18162145" cy="15165120"/>
          </a:xfrm>
          <a:prstGeom prst="rect">
            <a:avLst/>
          </a:prstGeom>
        </p:spPr>
      </p:pic>
      <p:pic>
        <p:nvPicPr>
          <p:cNvPr id="14" name="Picture 13" descr="A cartoon of a baby&#10;&#10;AI-generated content may be incorrect.">
            <a:extLst>
              <a:ext uri="{FF2B5EF4-FFF2-40B4-BE49-F238E27FC236}">
                <a16:creationId xmlns:a16="http://schemas.microsoft.com/office/drawing/2014/main" id="{CA0D6D93-E6EA-7BEB-CB50-D824DDF9A7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775" y="1051807"/>
            <a:ext cx="2954177" cy="5806193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17A6FF9-7195-5040-B441-CE9439C1F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013" y="308893"/>
            <a:ext cx="4435987" cy="1200329"/>
          </a:xfrm>
        </p:spPr>
        <p:txBody>
          <a:bodyPr wrap="square" anchor="ctr" anchorCtr="0">
            <a:noAutofit/>
          </a:bodyPr>
          <a:lstStyle>
            <a:lvl1pPr>
              <a:defRPr sz="4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685D5C-D332-A1ED-A8F3-FCF62B19DB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833" y="398908"/>
            <a:ext cx="1042763" cy="1042763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1A9AC78-21CB-0F47-4083-EE412A9978E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52168" y="1721225"/>
            <a:ext cx="8208952" cy="3828090"/>
          </a:xfrm>
        </p:spPr>
        <p:txBody>
          <a:bodyPr numCol="1"/>
          <a:lstStyle>
            <a:lvl1pPr marL="0" indent="0">
              <a:spcBef>
                <a:spcPts val="500"/>
              </a:spcBef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47405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84759" y="1268425"/>
            <a:ext cx="4224655" cy="7886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16376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1" i="0">
                <a:solidFill>
                  <a:srgbClr val="16376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163767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760"/>
              </a:lnSpc>
            </a:pPr>
            <a:r>
              <a:rPr spc="-10" dirty="0"/>
              <a:t>startingreception.co.uk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546180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16376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00" b="1" i="0">
                <a:solidFill>
                  <a:srgbClr val="16376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163767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760"/>
              </a:lnSpc>
            </a:pPr>
            <a:r>
              <a:rPr spc="-10" dirty="0"/>
              <a:t>startingreception.co.uk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15136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16376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163767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760"/>
              </a:lnSpc>
            </a:pPr>
            <a:r>
              <a:rPr spc="-10" dirty="0"/>
              <a:t>startingreception.co.uk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31042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16376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163767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760"/>
              </a:lnSpc>
            </a:pPr>
            <a:r>
              <a:rPr spc="-10" dirty="0"/>
              <a:t>startingreception.co.uk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704693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163767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760"/>
              </a:lnSpc>
            </a:pPr>
            <a:r>
              <a:rPr spc="-10" dirty="0"/>
              <a:t>startingreception.co.uk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64687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– Starting Reception 1">
    <p:bg>
      <p:bgPr>
        <a:solidFill>
          <a:srgbClr val="A4A5D2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artoon of a person and a child walking&#10;&#10;AI-generated content may be incorrect.">
            <a:extLst>
              <a:ext uri="{FF2B5EF4-FFF2-40B4-BE49-F238E27FC236}">
                <a16:creationId xmlns:a16="http://schemas.microsoft.com/office/drawing/2014/main" id="{DB09EDC6-936D-C7FA-6A75-7958C8E894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8881" b="27985"/>
          <a:stretch>
            <a:fillRect/>
          </a:stretch>
        </p:blipFill>
        <p:spPr>
          <a:xfrm>
            <a:off x="5923502" y="-528098"/>
            <a:ext cx="6268498" cy="738609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85A2C8A-12A2-D122-63C8-3168A66F12F7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2C349FC-BE34-41ED-C376-5F3829740BC2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F243F68C-9331-114D-FC4C-7E991E1D65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994775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– Starting Reception 2">
    <p:bg>
      <p:bgPr>
        <a:solidFill>
          <a:srgbClr val="6FBC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artoon of a person and a child holding hands&#10;&#10;AI-generated content may be incorrect.">
            <a:extLst>
              <a:ext uri="{FF2B5EF4-FFF2-40B4-BE49-F238E27FC236}">
                <a16:creationId xmlns:a16="http://schemas.microsoft.com/office/drawing/2014/main" id="{AE27B8E3-420C-E8CE-D6BD-09F78CF635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598"/>
          <a:stretch>
            <a:fillRect/>
          </a:stretch>
        </p:blipFill>
        <p:spPr>
          <a:xfrm>
            <a:off x="4015968" y="336885"/>
            <a:ext cx="7889343" cy="652111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9C5838E-5F20-FEBD-DE20-7D7EF896FB86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4626CF5-242C-91B5-DC17-C18AEE4C3D80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" name="Picture 4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F0AE91E6-9644-DE1C-8E01-96CE994CC4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71983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– Starting Reception 3">
    <p:bg>
      <p:bgPr>
        <a:solidFill>
          <a:srgbClr val="6FBC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artoon of a person and a child holding hands&#10;&#10;AI-generated content may be incorrect.">
            <a:extLst>
              <a:ext uri="{FF2B5EF4-FFF2-40B4-BE49-F238E27FC236}">
                <a16:creationId xmlns:a16="http://schemas.microsoft.com/office/drawing/2014/main" id="{154A6CF0-1BDB-4A83-B2B6-2D4BC7A2BC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177" b="4663"/>
          <a:stretch>
            <a:fillRect/>
          </a:stretch>
        </p:blipFill>
        <p:spPr>
          <a:xfrm>
            <a:off x="4635500" y="402860"/>
            <a:ext cx="7556500" cy="645514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FB84D6B-962F-2A50-D5F0-C8A3C87EA4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629400" cy="685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7D3E033-B6F1-D858-80A1-2B976137EC2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614" y="0"/>
            <a:ext cx="66294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B2E4C8D-BEF0-C11C-5D6E-643CB53F0DBB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999AB10-4BEE-0F73-EAA6-A9EF3E36D308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" name="Picture 4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27E29443-350F-697E-AB34-7EE625713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872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– Potty Training 1">
    <p:bg>
      <p:bgPr>
        <a:solidFill>
          <a:srgbClr val="6FBC84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erson reading a book to a child&#10;&#10;AI-generated content may be incorrect.">
            <a:extLst>
              <a:ext uri="{FF2B5EF4-FFF2-40B4-BE49-F238E27FC236}">
                <a16:creationId xmlns:a16="http://schemas.microsoft.com/office/drawing/2014/main" id="{49D9EA29-C46F-538B-8391-A28654AF83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159" b="2298"/>
          <a:stretch>
            <a:fillRect/>
          </a:stretch>
        </p:blipFill>
        <p:spPr>
          <a:xfrm>
            <a:off x="6083087" y="685800"/>
            <a:ext cx="6108913" cy="61722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54D9DDC-7EE5-3D2C-4CAF-54C8BBBADC3D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B3375C3-5C70-5DCF-2C62-89D9887856EE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BF4E10B4-EE8B-07B9-A573-CC93D73A49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53714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– Potty Training 2">
    <p:bg>
      <p:bgPr>
        <a:solidFill>
          <a:schemeClr val="bg1">
            <a:alpha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person reading a book to a child&#10;&#10;AI-generated content may be incorrect.">
            <a:extLst>
              <a:ext uri="{FF2B5EF4-FFF2-40B4-BE49-F238E27FC236}">
                <a16:creationId xmlns:a16="http://schemas.microsoft.com/office/drawing/2014/main" id="{5BA42FC0-CBCD-EE17-BA9B-F833E98FEF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36612" y="0"/>
            <a:ext cx="6955388" cy="685799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FB84D6B-962F-2A50-D5F0-C8A3C87EA4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629400" cy="6858000"/>
          </a:xfrm>
          <a:prstGeom prst="rect">
            <a:avLst/>
          </a:prstGeom>
        </p:spPr>
      </p:pic>
      <p:pic>
        <p:nvPicPr>
          <p:cNvPr id="21" name="Picture 20" descr="A green background with a black and black figure&#10;&#10;AI-generated content may be incorrect.">
            <a:extLst>
              <a:ext uri="{FF2B5EF4-FFF2-40B4-BE49-F238E27FC236}">
                <a16:creationId xmlns:a16="http://schemas.microsoft.com/office/drawing/2014/main" id="{E7D3E033-B6F1-D858-80A1-2B976137EC2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614" y="0"/>
            <a:ext cx="6629400" cy="6858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269A9A7-F568-9167-057F-AC947ADEFE81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08CED31-2D03-91A3-C03D-4EF2093A187E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07F12721-9735-011C-4314-FB2DD5B90B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5027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– Starting Reception">
    <p:bg>
      <p:bgPr>
        <a:solidFill>
          <a:srgbClr val="1637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B1AEE26-0E2E-36E7-9B06-F4896F9413E1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9D6E28F-D3FF-8D06-A177-A897D02374CC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04FB888-705B-89E7-086A-4DEB81AEA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2765" y="6262650"/>
              <a:ext cx="82024" cy="142652"/>
            </a:xfrm>
            <a:prstGeom prst="rect">
              <a:avLst/>
            </a:prstGeom>
          </p:spPr>
        </p:pic>
      </p:grpSp>
      <p:sp>
        <p:nvSpPr>
          <p:cNvPr id="17" name="Title 1">
            <a:extLst>
              <a:ext uri="{FF2B5EF4-FFF2-40B4-BE49-F238E27FC236}">
                <a16:creationId xmlns:a16="http://schemas.microsoft.com/office/drawing/2014/main" id="{E56B8237-4868-B5FB-4930-9B1676E18E20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52765" y="556319"/>
            <a:ext cx="8359931" cy="1477328"/>
          </a:xfrm>
        </p:spPr>
        <p:txBody>
          <a:bodyPr wrap="square" anchor="t" anchorCtr="0">
            <a:spAutoFit/>
          </a:bodyPr>
          <a:lstStyle>
            <a:lvl1pPr>
              <a:defRPr sz="5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5" name="Picture 4" descr="A white circle on a black background&#10;&#10;AI-generated content may be incorrect.">
            <a:extLst>
              <a:ext uri="{FF2B5EF4-FFF2-40B4-BE49-F238E27FC236}">
                <a16:creationId xmlns:a16="http://schemas.microsoft.com/office/drawing/2014/main" id="{9F8EA5C7-09AB-E073-77A8-BA9A6631A06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52630">
            <a:off x="-4554627" y="-7510667"/>
            <a:ext cx="16312463" cy="12770784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B5D6FB6-BF7E-5B93-4EED-4C0D667FFED1}"/>
              </a:ext>
            </a:extLst>
          </p:cNvPr>
          <p:cNvSpPr>
            <a:spLocks noGrp="1"/>
          </p:cNvSpPr>
          <p:nvPr userDrawn="1">
            <p:ph type="body" idx="10"/>
          </p:nvPr>
        </p:nvSpPr>
        <p:spPr>
          <a:xfrm>
            <a:off x="452765" y="2245679"/>
            <a:ext cx="7319635" cy="4011265"/>
          </a:xfrm>
        </p:spPr>
        <p:txBody>
          <a:bodyPr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27" name="Picture 26" descr="A green circle with black outline&#10;&#10;AI-generated content may be incorrect.">
            <a:extLst>
              <a:ext uri="{FF2B5EF4-FFF2-40B4-BE49-F238E27FC236}">
                <a16:creationId xmlns:a16="http://schemas.microsoft.com/office/drawing/2014/main" id="{D79FB3DA-CFAE-28F3-D841-E02A081DB8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7094" y="2634555"/>
            <a:ext cx="2069917" cy="2069917"/>
          </a:xfrm>
          <a:prstGeom prst="rect">
            <a:avLst/>
          </a:prstGeom>
        </p:spPr>
      </p:pic>
      <p:pic>
        <p:nvPicPr>
          <p:cNvPr id="32" name="Picture 31" descr="A yellow circle with a black outline of a basketball&#10;&#10;AI-generated content may be incorrect.">
            <a:extLst>
              <a:ext uri="{FF2B5EF4-FFF2-40B4-BE49-F238E27FC236}">
                <a16:creationId xmlns:a16="http://schemas.microsoft.com/office/drawing/2014/main" id="{108A6BB2-0037-319D-623F-A7CEFD54AC9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5434" y="1683872"/>
            <a:ext cx="2660543" cy="2660543"/>
          </a:xfrm>
          <a:prstGeom prst="rect">
            <a:avLst/>
          </a:prstGeom>
        </p:spPr>
      </p:pic>
      <p:pic>
        <p:nvPicPr>
          <p:cNvPr id="35" name="Picture 34" descr="A clock and moon in a circle&#10;&#10;AI-generated content may be incorrect.">
            <a:extLst>
              <a:ext uri="{FF2B5EF4-FFF2-40B4-BE49-F238E27FC236}">
                <a16:creationId xmlns:a16="http://schemas.microsoft.com/office/drawing/2014/main" id="{DEA103D3-A415-6F08-15EB-F8017A579DF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2010" y="4344415"/>
            <a:ext cx="1908035" cy="190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2460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– Potty training">
    <p:bg>
      <p:bgPr>
        <a:solidFill>
          <a:srgbClr val="FAC1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circle on a black background&#10;&#10;AI-generated content may be incorrect.">
            <a:extLst>
              <a:ext uri="{FF2B5EF4-FFF2-40B4-BE49-F238E27FC236}">
                <a16:creationId xmlns:a16="http://schemas.microsoft.com/office/drawing/2014/main" id="{57E7FA8A-BCE1-20F4-2222-C05B321FCBDB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68715" flipH="1">
            <a:off x="-4339950" y="939547"/>
            <a:ext cx="17029739" cy="15675172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E56B8237-4868-B5FB-4930-9B1676E18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5" y="1780681"/>
            <a:ext cx="5643235" cy="1477328"/>
          </a:xfrm>
        </p:spPr>
        <p:txBody>
          <a:bodyPr wrap="square" anchor="t" anchorCtr="0">
            <a:spAutoFit/>
          </a:bodyPr>
          <a:lstStyle>
            <a:lvl1pPr>
              <a:defRPr sz="5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B5D6FB6-BF7E-5B93-4EED-4C0D667FFED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2765" y="3470042"/>
            <a:ext cx="7319635" cy="2413924"/>
          </a:xfrm>
        </p:spPr>
        <p:txBody>
          <a:bodyPr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8" name="Picture 17" descr="A clock and moon in a circle&#10;&#10;AI-generated content may be incorrect.">
            <a:extLst>
              <a:ext uri="{FF2B5EF4-FFF2-40B4-BE49-F238E27FC236}">
                <a16:creationId xmlns:a16="http://schemas.microsoft.com/office/drawing/2014/main" id="{864397F0-890B-3BBD-1651-6BB104CAE2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6834" y="272365"/>
            <a:ext cx="2054087" cy="2054087"/>
          </a:xfrm>
          <a:prstGeom prst="rect">
            <a:avLst/>
          </a:prstGeom>
        </p:spPr>
      </p:pic>
      <p:pic>
        <p:nvPicPr>
          <p:cNvPr id="20" name="Picture 19" descr="A logo of a diaper with a star&#10;&#10;AI-generated content may be incorrect.">
            <a:extLst>
              <a:ext uri="{FF2B5EF4-FFF2-40B4-BE49-F238E27FC236}">
                <a16:creationId xmlns:a16="http://schemas.microsoft.com/office/drawing/2014/main" id="{524118C8-FE16-1CE2-4AC7-BB6F25E2926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5417" y="2272378"/>
            <a:ext cx="1955065" cy="1955065"/>
          </a:xfrm>
          <a:prstGeom prst="rect">
            <a:avLst/>
          </a:prstGeom>
        </p:spPr>
      </p:pic>
      <p:pic>
        <p:nvPicPr>
          <p:cNvPr id="22" name="Picture 21" descr="A yellow circle with a black circle and a black circle with a black border&#10;&#10;AI-generated content may be incorrect.">
            <a:extLst>
              <a:ext uri="{FF2B5EF4-FFF2-40B4-BE49-F238E27FC236}">
                <a16:creationId xmlns:a16="http://schemas.microsoft.com/office/drawing/2014/main" id="{47420624-DD09-A042-642E-145E70DE647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9516" y="2598816"/>
            <a:ext cx="2622541" cy="262254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53B5792-987B-7E0A-2305-3FB49E66DE6C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21A6062-08C7-DCF6-651B-D84D089A58F7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" name="Picture 4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5B6B8F00-484B-C9BE-CDB8-47601C234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94530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8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text slide with character sty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43C4C-CFB1-A7C8-A74E-F31DB67BD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765" y="1547333"/>
            <a:ext cx="11235652" cy="4482406"/>
          </a:xfrm>
        </p:spPr>
        <p:txBody>
          <a:bodyPr/>
          <a:lstStyle>
            <a:lvl1pPr>
              <a:buClr>
                <a:srgbClr val="163767"/>
              </a:buCl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163767"/>
              </a:buCl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163767"/>
              </a:buCl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163767"/>
              </a:buCl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163767"/>
              </a:buCl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1D32A89-F833-89BB-D56F-A2517921F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5" y="556319"/>
            <a:ext cx="11235651" cy="784830"/>
          </a:xfrm>
        </p:spPr>
        <p:txBody>
          <a:bodyPr wrap="square" anchor="t" anchorCtr="0">
            <a:spAutoFit/>
          </a:bodyPr>
          <a:lstStyle>
            <a:lvl1pPr>
              <a:defRPr sz="5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36A9684-9330-BDB2-3AB2-A6519BA7DB27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950C5BD-0737-CCC7-9BC3-67160F3F8722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" name="Picture 4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72A16575-C4A5-3C13-38C4-C673EAEDB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6356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illustration – Starting Reception 1">
    <p:bg>
      <p:bgPr>
        <a:solidFill>
          <a:srgbClr val="89B4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circle on a black background&#10;&#10;AI-generated content may be incorrect.">
            <a:extLst>
              <a:ext uri="{FF2B5EF4-FFF2-40B4-BE49-F238E27FC236}">
                <a16:creationId xmlns:a16="http://schemas.microsoft.com/office/drawing/2014/main" id="{4B5623F1-1AEE-45A9-65E7-D3641DBBEE4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4856324" y="-2362297"/>
            <a:ext cx="14561640" cy="12158752"/>
          </a:xfrm>
          <a:prstGeom prst="rect">
            <a:avLst/>
          </a:prstGeom>
        </p:spPr>
      </p:pic>
      <p:sp>
        <p:nvSpPr>
          <p:cNvPr id="29" name="Title 1">
            <a:extLst>
              <a:ext uri="{FF2B5EF4-FFF2-40B4-BE49-F238E27FC236}">
                <a16:creationId xmlns:a16="http://schemas.microsoft.com/office/drawing/2014/main" id="{E5E94289-16B8-BC2C-462B-DE66E5126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5" y="556319"/>
            <a:ext cx="8359931" cy="1477328"/>
          </a:xfrm>
        </p:spPr>
        <p:txBody>
          <a:bodyPr wrap="square" anchor="t" anchorCtr="0">
            <a:spAutoFit/>
          </a:bodyPr>
          <a:lstStyle>
            <a:lvl1pPr>
              <a:defRPr sz="5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57A9B5D8-7C22-1045-9D75-FFD2EAA83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765" y="2245679"/>
            <a:ext cx="7167235" cy="3646833"/>
          </a:xfrm>
        </p:spPr>
        <p:txBody>
          <a:bodyPr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6" name="Picture 5" descr="A cartoon of a child and a cat building a tower&#10;&#10;AI-generated content may be incorrect.">
            <a:extLst>
              <a:ext uri="{FF2B5EF4-FFF2-40B4-BE49-F238E27FC236}">
                <a16:creationId xmlns:a16="http://schemas.microsoft.com/office/drawing/2014/main" id="{45C5FDC8-391E-99BA-A849-05C009D6D4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8296" y="2442816"/>
            <a:ext cx="3677478" cy="364683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91274E7-1E74-923A-5309-9720375D9692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7D4E7E7-6D88-4B3A-4F57-3D16EC66A9C9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C9AD2170-10E7-0CC5-FB4D-EF30B7D27C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44821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illustration – Starting Reception 2">
    <p:bg>
      <p:bgPr>
        <a:solidFill>
          <a:srgbClr val="6FBC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circle on a black background&#10;&#10;AI-generated content may be incorrect.">
            <a:extLst>
              <a:ext uri="{FF2B5EF4-FFF2-40B4-BE49-F238E27FC236}">
                <a16:creationId xmlns:a16="http://schemas.microsoft.com/office/drawing/2014/main" id="{4B5623F1-1AEE-45A9-65E7-D3641DBBEE4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4856324" y="-2362297"/>
            <a:ext cx="14561640" cy="12158752"/>
          </a:xfrm>
          <a:prstGeom prst="rect">
            <a:avLst/>
          </a:prstGeom>
        </p:spPr>
      </p:pic>
      <p:sp>
        <p:nvSpPr>
          <p:cNvPr id="29" name="Title 1">
            <a:extLst>
              <a:ext uri="{FF2B5EF4-FFF2-40B4-BE49-F238E27FC236}">
                <a16:creationId xmlns:a16="http://schemas.microsoft.com/office/drawing/2014/main" id="{E5E94289-16B8-BC2C-462B-DE66E5126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5" y="556319"/>
            <a:ext cx="8359931" cy="1477328"/>
          </a:xfrm>
        </p:spPr>
        <p:txBody>
          <a:bodyPr wrap="square" anchor="t" anchorCtr="0">
            <a:spAutoFit/>
          </a:bodyPr>
          <a:lstStyle>
            <a:lvl1pPr>
              <a:defRPr sz="5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57A9B5D8-7C22-1045-9D75-FFD2EAA83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765" y="2245679"/>
            <a:ext cx="7167235" cy="3646833"/>
          </a:xfrm>
        </p:spPr>
        <p:txBody>
          <a:bodyPr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4" name="Picture 3" descr="A cartoon of a person holding a spoon and earphones&#10;&#10;AI-generated content may be incorrect.">
            <a:extLst>
              <a:ext uri="{FF2B5EF4-FFF2-40B4-BE49-F238E27FC236}">
                <a16:creationId xmlns:a16="http://schemas.microsoft.com/office/drawing/2014/main" id="{73F0B3A3-20CD-E881-7C8C-57B0F4BD345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7869" y="867803"/>
            <a:ext cx="3571365" cy="546617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F6529A4-9886-33DC-4C82-102C015F4A0F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EB140BA-03A7-8AF3-2194-9B4F89EFB976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" name="Picture 4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F3CCFDED-60A0-D6A9-34F4-F928D4AD51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15885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illustration – Starting Reception 3">
    <p:bg>
      <p:bgPr>
        <a:solidFill>
          <a:srgbClr val="FB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circle on a black background&#10;&#10;AI-generated content may be incorrect.">
            <a:extLst>
              <a:ext uri="{FF2B5EF4-FFF2-40B4-BE49-F238E27FC236}">
                <a16:creationId xmlns:a16="http://schemas.microsoft.com/office/drawing/2014/main" id="{4B5623F1-1AEE-45A9-65E7-D3641DBBEE4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4856324" y="-2362297"/>
            <a:ext cx="14561640" cy="12158752"/>
          </a:xfrm>
          <a:prstGeom prst="rect">
            <a:avLst/>
          </a:prstGeom>
        </p:spPr>
      </p:pic>
      <p:sp>
        <p:nvSpPr>
          <p:cNvPr id="29" name="Title 1">
            <a:extLst>
              <a:ext uri="{FF2B5EF4-FFF2-40B4-BE49-F238E27FC236}">
                <a16:creationId xmlns:a16="http://schemas.microsoft.com/office/drawing/2014/main" id="{E5E94289-16B8-BC2C-462B-DE66E5126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5" y="556319"/>
            <a:ext cx="8359931" cy="1477328"/>
          </a:xfrm>
        </p:spPr>
        <p:txBody>
          <a:bodyPr wrap="square" anchor="t" anchorCtr="0">
            <a:spAutoFit/>
          </a:bodyPr>
          <a:lstStyle>
            <a:lvl1pPr>
              <a:defRPr sz="5000" b="1" i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57A9B5D8-7C22-1045-9D75-FFD2EAA83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765" y="2245679"/>
            <a:ext cx="7167235" cy="3646833"/>
          </a:xfrm>
        </p:spPr>
        <p:txBody>
          <a:bodyPr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5" name="Picture 4" descr="A cartoon of a person holding a child&#10;&#10;AI-generated content may be incorrect.">
            <a:extLst>
              <a:ext uri="{FF2B5EF4-FFF2-40B4-BE49-F238E27FC236}">
                <a16:creationId xmlns:a16="http://schemas.microsoft.com/office/drawing/2014/main" id="{5A4E1D08-1792-33C4-DCC4-6DF6D9A27A8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5060" y="1073973"/>
            <a:ext cx="3541621" cy="513535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B3ABC22-0D21-55F9-1E8E-3F5857D925E2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F436E54-ECCB-107C-C747-CB2C18616E5F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C785ACA7-E8FD-703F-9B1A-3DC9493096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149512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illustration – Starting Reception 4">
    <p:bg>
      <p:bgPr>
        <a:solidFill>
          <a:srgbClr val="A4A5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circle on a black background&#10;&#10;AI-generated content may be incorrect.">
            <a:extLst>
              <a:ext uri="{FF2B5EF4-FFF2-40B4-BE49-F238E27FC236}">
                <a16:creationId xmlns:a16="http://schemas.microsoft.com/office/drawing/2014/main" id="{4B5623F1-1AEE-45A9-65E7-D3641DBBEE4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4856324" y="-2362297"/>
            <a:ext cx="14561640" cy="12158752"/>
          </a:xfrm>
          <a:prstGeom prst="rect">
            <a:avLst/>
          </a:prstGeom>
        </p:spPr>
      </p:pic>
      <p:sp>
        <p:nvSpPr>
          <p:cNvPr id="29" name="Title 1">
            <a:extLst>
              <a:ext uri="{FF2B5EF4-FFF2-40B4-BE49-F238E27FC236}">
                <a16:creationId xmlns:a16="http://schemas.microsoft.com/office/drawing/2014/main" id="{E5E94289-16B8-BC2C-462B-DE66E5126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5" y="556319"/>
            <a:ext cx="8359931" cy="1477328"/>
          </a:xfrm>
        </p:spPr>
        <p:txBody>
          <a:bodyPr wrap="square" anchor="t" anchorCtr="0">
            <a:spAutoFit/>
          </a:bodyPr>
          <a:lstStyle>
            <a:lvl1pPr>
              <a:defRPr sz="5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57A9B5D8-7C22-1045-9D75-FFD2EAA83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765" y="2245679"/>
            <a:ext cx="7167235" cy="3646833"/>
          </a:xfrm>
        </p:spPr>
        <p:txBody>
          <a:bodyPr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7" name="Picture 6" descr="A person brushing his teeth with a toothbrush&#10;&#10;AI-generated content may be incorrect.">
            <a:extLst>
              <a:ext uri="{FF2B5EF4-FFF2-40B4-BE49-F238E27FC236}">
                <a16:creationId xmlns:a16="http://schemas.microsoft.com/office/drawing/2014/main" id="{35DB17BC-BC5A-22A1-0E99-36A7199632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782" y="2245679"/>
            <a:ext cx="4479020" cy="405600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3A1812F-4E75-FAA1-1613-37FF5748E7F0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5476EDB-ED6D-EBF1-57A6-4965EA09F59A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A2D45320-5D79-93D7-B934-FCD9D74BAC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13450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illustration – Potty training 1">
    <p:bg>
      <p:bgPr>
        <a:solidFill>
          <a:srgbClr val="89B4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circle on a black background&#10;&#10;AI-generated content may be incorrect.">
            <a:extLst>
              <a:ext uri="{FF2B5EF4-FFF2-40B4-BE49-F238E27FC236}">
                <a16:creationId xmlns:a16="http://schemas.microsoft.com/office/drawing/2014/main" id="{4B5623F1-1AEE-45A9-65E7-D3641DBBEE4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4856324" y="-2362297"/>
            <a:ext cx="14561640" cy="12158752"/>
          </a:xfrm>
          <a:prstGeom prst="rect">
            <a:avLst/>
          </a:prstGeom>
        </p:spPr>
      </p:pic>
      <p:pic>
        <p:nvPicPr>
          <p:cNvPr id="9" name="Picture 8" descr="A person and a child washing hands&#10;&#10;AI-generated content may be incorrect.">
            <a:extLst>
              <a:ext uri="{FF2B5EF4-FFF2-40B4-BE49-F238E27FC236}">
                <a16:creationId xmlns:a16="http://schemas.microsoft.com/office/drawing/2014/main" id="{287281DC-3E89-6F41-9FF7-CF7AE3102C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9100" y="1936472"/>
            <a:ext cx="3703145" cy="4276569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E56B8237-4868-B5FB-4930-9B1676E18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5" y="556319"/>
            <a:ext cx="8359931" cy="1477328"/>
          </a:xfrm>
        </p:spPr>
        <p:txBody>
          <a:bodyPr wrap="square" anchor="t" anchorCtr="0">
            <a:spAutoFit/>
          </a:bodyPr>
          <a:lstStyle>
            <a:lvl1pPr>
              <a:defRPr sz="5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A79F3407-41FD-6240-0905-575217EF2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9755" y="2245679"/>
            <a:ext cx="7170245" cy="3646833"/>
          </a:xfrm>
        </p:spPr>
        <p:txBody>
          <a:bodyPr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BE3F38-22B6-1D55-0B88-54B43A0C9F44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B626D5D-F362-21B9-FA5C-780B7E1BCAB4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6EFC9104-FBF6-EED0-77CD-8FB162D0C6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98236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xt slide with illustration – Potty training 2">
    <p:bg>
      <p:bgPr>
        <a:solidFill>
          <a:srgbClr val="6FBC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circle on a black background&#10;&#10;AI-generated content may be incorrect.">
            <a:extLst>
              <a:ext uri="{FF2B5EF4-FFF2-40B4-BE49-F238E27FC236}">
                <a16:creationId xmlns:a16="http://schemas.microsoft.com/office/drawing/2014/main" id="{4B5623F1-1AEE-45A9-65E7-D3641DBBEE4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4856324" y="-2362297"/>
            <a:ext cx="14561640" cy="12158752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E56B8237-4868-B5FB-4930-9B1676E18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5" y="556319"/>
            <a:ext cx="8359931" cy="1477328"/>
          </a:xfrm>
        </p:spPr>
        <p:txBody>
          <a:bodyPr wrap="square" anchor="t" anchorCtr="0">
            <a:spAutoFit/>
          </a:bodyPr>
          <a:lstStyle>
            <a:lvl1pPr>
              <a:defRPr sz="5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A79F3407-41FD-6240-0905-575217EF2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9755" y="2245679"/>
            <a:ext cx="7472417" cy="3646833"/>
          </a:xfrm>
        </p:spPr>
        <p:txBody>
          <a:bodyPr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5" name="Picture 4" descr="A person and a child in a wheelchair&#10;&#10;AI-generated content may be incorrect.">
            <a:extLst>
              <a:ext uri="{FF2B5EF4-FFF2-40B4-BE49-F238E27FC236}">
                <a16:creationId xmlns:a16="http://schemas.microsoft.com/office/drawing/2014/main" id="{E33954A7-7714-C9C2-88EC-EA75199CFA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6052" y="2793015"/>
            <a:ext cx="5388447" cy="364714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261B2C3-2B65-12B8-7F95-96A72D880C62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300C3A1-2C7E-F4F3-5F41-237C20582EF3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9DB5241F-A07E-1F09-812D-E5620184B8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33075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xt slide with illustration – Potty training 3">
    <p:bg>
      <p:bgPr>
        <a:solidFill>
          <a:srgbClr val="FB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circle on a black background&#10;&#10;AI-generated content may be incorrect.">
            <a:extLst>
              <a:ext uri="{FF2B5EF4-FFF2-40B4-BE49-F238E27FC236}">
                <a16:creationId xmlns:a16="http://schemas.microsoft.com/office/drawing/2014/main" id="{4B5623F1-1AEE-45A9-65E7-D3641DBBEE4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4856324" y="-2362297"/>
            <a:ext cx="14561640" cy="12158752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E56B8237-4868-B5FB-4930-9B1676E18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5" y="556319"/>
            <a:ext cx="8359931" cy="1477328"/>
          </a:xfrm>
        </p:spPr>
        <p:txBody>
          <a:bodyPr wrap="square" anchor="t" anchorCtr="0">
            <a:spAutoFit/>
          </a:bodyPr>
          <a:lstStyle>
            <a:lvl1pPr>
              <a:defRPr sz="5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A79F3407-41FD-6240-0905-575217EF2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9755" y="2245679"/>
            <a:ext cx="7472417" cy="3646833"/>
          </a:xfrm>
        </p:spPr>
        <p:txBody>
          <a:bodyPr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6" name="Picture 5" descr="A cartoon of a child sitting on a toilet&#10;&#10;AI-generated content may be incorrect.">
            <a:extLst>
              <a:ext uri="{FF2B5EF4-FFF2-40B4-BE49-F238E27FC236}">
                <a16:creationId xmlns:a16="http://schemas.microsoft.com/office/drawing/2014/main" id="{29C1946D-016B-D441-C47F-8CA48FB172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5708" y="950073"/>
            <a:ext cx="4164661" cy="5439814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0D280B5-4099-DFB6-2721-6BF455F584E4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4C61985-80B2-B500-1B4D-3A2E8657EF9A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922B87BF-CD64-400F-842E-4AC278B3F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9096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xt slide with illustration – Potty training 4">
    <p:bg>
      <p:bgPr>
        <a:solidFill>
          <a:srgbClr val="A4A5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circle on a black background&#10;&#10;AI-generated content may be incorrect.">
            <a:extLst>
              <a:ext uri="{FF2B5EF4-FFF2-40B4-BE49-F238E27FC236}">
                <a16:creationId xmlns:a16="http://schemas.microsoft.com/office/drawing/2014/main" id="{4B5623F1-1AEE-45A9-65E7-D3641DBBEE4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4856324" y="-2362297"/>
            <a:ext cx="14561640" cy="12158752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E56B8237-4868-B5FB-4930-9B1676E18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5" y="556319"/>
            <a:ext cx="8359931" cy="1477328"/>
          </a:xfrm>
        </p:spPr>
        <p:txBody>
          <a:bodyPr wrap="square" anchor="t" anchorCtr="0">
            <a:spAutoFit/>
          </a:bodyPr>
          <a:lstStyle>
            <a:lvl1pPr>
              <a:defRPr sz="5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A79F3407-41FD-6240-0905-575217EF2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9755" y="2245679"/>
            <a:ext cx="7472417" cy="3646833"/>
          </a:xfrm>
        </p:spPr>
        <p:txBody>
          <a:bodyPr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F71342D-A975-2576-F428-CC704DDAF7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3000" y="1431334"/>
            <a:ext cx="4356100" cy="484260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9EBAB88-AAB6-B866-D185-34F1DB2CD898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E1812DD-BBCA-8254-B637-6E2633995ED8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0B84BB2F-C495-85A5-6649-C791EC67E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61497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icons – Starting Rece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blob on a black background&#10;&#10;AI-generated content may be incorrect.">
            <a:extLst>
              <a:ext uri="{FF2B5EF4-FFF2-40B4-BE49-F238E27FC236}">
                <a16:creationId xmlns:a16="http://schemas.microsoft.com/office/drawing/2014/main" id="{C7F5A81C-399B-7CAC-1F73-42A3457D3F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93811">
            <a:off x="7656208" y="-2777986"/>
            <a:ext cx="18477986" cy="15428842"/>
          </a:xfrm>
          <a:prstGeom prst="rect">
            <a:avLst/>
          </a:prstGeom>
        </p:spPr>
      </p:pic>
      <p:pic>
        <p:nvPicPr>
          <p:cNvPr id="22" name="Picture 21" descr="A logo of a diaper with a star&#10;&#10;AI-generated content may be incorrect.">
            <a:extLst>
              <a:ext uri="{FF2B5EF4-FFF2-40B4-BE49-F238E27FC236}">
                <a16:creationId xmlns:a16="http://schemas.microsoft.com/office/drawing/2014/main" id="{56E6C9D0-0B83-C6D6-27D8-E99E66E6B7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3388" y="2392016"/>
            <a:ext cx="2392019" cy="2392019"/>
          </a:xfrm>
          <a:prstGeom prst="rect">
            <a:avLst/>
          </a:prstGeom>
        </p:spPr>
      </p:pic>
      <p:pic>
        <p:nvPicPr>
          <p:cNvPr id="24" name="Picture 23" descr="A yellow circle with a black circle and a black circle with a black border&#10;&#10;AI-generated content may be incorrect.">
            <a:extLst>
              <a:ext uri="{FF2B5EF4-FFF2-40B4-BE49-F238E27FC236}">
                <a16:creationId xmlns:a16="http://schemas.microsoft.com/office/drawing/2014/main" id="{85CBC069-0AF8-B001-BEAC-6B4A5ED54BF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3000" y="4717307"/>
            <a:ext cx="1622147" cy="1622147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B5D6FB6-BF7E-5B93-4EED-4C0D667FFED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2765" y="2245679"/>
            <a:ext cx="7319635" cy="3825937"/>
          </a:xfrm>
        </p:spPr>
        <p:txBody>
          <a:bodyPr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E17A6FF9-7195-5040-B441-CE9439C1F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5" y="556319"/>
            <a:ext cx="8359931" cy="1477328"/>
          </a:xfrm>
        </p:spPr>
        <p:txBody>
          <a:bodyPr wrap="square" anchor="t" anchorCtr="0">
            <a:spAutoFit/>
          </a:bodyPr>
          <a:lstStyle>
            <a:lvl1pPr>
              <a:defRPr sz="5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4" name="Picture 13" descr="A clock and moon in a circle&#10;&#10;AI-generated content may be incorrect.">
            <a:extLst>
              <a:ext uri="{FF2B5EF4-FFF2-40B4-BE49-F238E27FC236}">
                <a16:creationId xmlns:a16="http://schemas.microsoft.com/office/drawing/2014/main" id="{41317D55-2E97-1914-3304-644FDAD5745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9387" y="3121808"/>
            <a:ext cx="1727752" cy="172775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FD90F6A-4288-E8FD-A38F-BBD8433F474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39218" y="2392016"/>
            <a:ext cx="2392019" cy="239201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E5D20F8-AE4B-3DB7-91F0-BAE92AEDE54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6080" y="4683451"/>
            <a:ext cx="1717355" cy="171735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E8107961-A85C-FAFC-A799-546DB90B4889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7D90466-04AD-D502-49C0-80F863BB5C54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31AB6F4C-4524-6653-6616-E0446E291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19431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icons – Potty training">
    <p:bg>
      <p:bgPr>
        <a:solidFill>
          <a:srgbClr val="FAC1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white circle on a black background&#10;&#10;AI-generated content may be incorrect.">
            <a:extLst>
              <a:ext uri="{FF2B5EF4-FFF2-40B4-BE49-F238E27FC236}">
                <a16:creationId xmlns:a16="http://schemas.microsoft.com/office/drawing/2014/main" id="{9B064B68-0A98-6E68-4BED-B4F05883581D}"/>
              </a:ext>
            </a:extLst>
          </p:cNvPr>
          <p:cNvPicPr>
            <a:picLocks/>
          </p:cNvPicPr>
          <p:nvPr userDrawn="1"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72475">
            <a:off x="-8269305" y="-6877435"/>
            <a:ext cx="19365568" cy="14956982"/>
          </a:xfrm>
          <a:prstGeom prst="rect">
            <a:avLst/>
          </a:prstGeom>
        </p:spPr>
      </p:pic>
      <p:pic>
        <p:nvPicPr>
          <p:cNvPr id="22" name="Picture 21" descr="A logo of a diaper with a star&#10;&#10;AI-generated content may be incorrect.">
            <a:extLst>
              <a:ext uri="{FF2B5EF4-FFF2-40B4-BE49-F238E27FC236}">
                <a16:creationId xmlns:a16="http://schemas.microsoft.com/office/drawing/2014/main" id="{56E6C9D0-0B83-C6D6-27D8-E99E66E6B7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3388" y="2392016"/>
            <a:ext cx="2392019" cy="2392019"/>
          </a:xfrm>
          <a:prstGeom prst="rect">
            <a:avLst/>
          </a:prstGeom>
        </p:spPr>
      </p:pic>
      <p:pic>
        <p:nvPicPr>
          <p:cNvPr id="23" name="Picture 22" descr="A clock and moon in a circle&#10;&#10;AI-generated content may be incorrect.">
            <a:extLst>
              <a:ext uri="{FF2B5EF4-FFF2-40B4-BE49-F238E27FC236}">
                <a16:creationId xmlns:a16="http://schemas.microsoft.com/office/drawing/2014/main" id="{53B0C7BB-C294-DF92-9079-E9C62E9F9DF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4214" y="3127514"/>
            <a:ext cx="1727752" cy="1727752"/>
          </a:xfrm>
          <a:prstGeom prst="rect">
            <a:avLst/>
          </a:prstGeom>
        </p:spPr>
      </p:pic>
      <p:pic>
        <p:nvPicPr>
          <p:cNvPr id="24" name="Picture 23" descr="A yellow circle with a black circle and a black circle with a black border&#10;&#10;AI-generated content may be incorrect.">
            <a:extLst>
              <a:ext uri="{FF2B5EF4-FFF2-40B4-BE49-F238E27FC236}">
                <a16:creationId xmlns:a16="http://schemas.microsoft.com/office/drawing/2014/main" id="{85CBC069-0AF8-B001-BEAC-6B4A5ED54BF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3000" y="4717307"/>
            <a:ext cx="1622147" cy="1622147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B5D6FB6-BF7E-5B93-4EED-4C0D667FFED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2765" y="2245679"/>
            <a:ext cx="7319635" cy="4011265"/>
          </a:xfrm>
        </p:spPr>
        <p:txBody>
          <a:bodyPr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E17A6FF9-7195-5040-B441-CE9439C1F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5" y="556319"/>
            <a:ext cx="8359931" cy="1477328"/>
          </a:xfrm>
        </p:spPr>
        <p:txBody>
          <a:bodyPr wrap="square" anchor="t" anchorCtr="0">
            <a:spAutoFit/>
          </a:bodyPr>
          <a:lstStyle>
            <a:lvl1pPr>
              <a:defRPr sz="5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B7E1DC6-0436-9F98-9652-2DBCF9969B22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958755B-23DD-60D2-9988-331E04769C2A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12700">
                <a:lnSpc>
                  <a:spcPts val="1760"/>
                </a:lnSpc>
              </a:pPr>
              <a:r>
                <a:rPr lang="en-GB" sz="1500" b="1" kern="0" spc="-10" dirty="0" err="1">
                  <a:solidFill>
                    <a:srgbClr val="001951"/>
                  </a:solidFill>
                  <a:latin typeface="Arial"/>
                  <a:cs typeface="Arial"/>
                </a:rPr>
                <a:t>pottytrainingguide.co.uk</a:t>
              </a:r>
              <a:endParaRPr lang="en-GB" sz="1500" b="1" kern="0" spc="-10" dirty="0">
                <a:solidFill>
                  <a:srgbClr val="001951"/>
                </a:solidFill>
                <a:latin typeface="Arial"/>
                <a:cs typeface="Arial"/>
              </a:endParaRPr>
            </a:p>
          </p:txBody>
        </p:sp>
        <p:pic>
          <p:nvPicPr>
            <p:cNvPr id="4" name="Picture 3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798FFAAB-605D-9334-8D54-327563534F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10651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table – Starting Rece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B5623F1-1AEE-45A9-65E7-D3641DBBEE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8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109645">
            <a:off x="9791675" y="3356012"/>
            <a:ext cx="8705729" cy="7269155"/>
          </a:xfrm>
          <a:prstGeom prst="rect">
            <a:avLst/>
          </a:prstGeom>
        </p:spPr>
      </p:pic>
      <p:sp>
        <p:nvSpPr>
          <p:cNvPr id="29" name="Title 1">
            <a:extLst>
              <a:ext uri="{FF2B5EF4-FFF2-40B4-BE49-F238E27FC236}">
                <a16:creationId xmlns:a16="http://schemas.microsoft.com/office/drawing/2014/main" id="{E5E94289-16B8-BC2C-462B-DE66E5126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5" y="556319"/>
            <a:ext cx="11415206" cy="784830"/>
          </a:xfrm>
        </p:spPr>
        <p:txBody>
          <a:bodyPr wrap="square" anchor="t" anchorCtr="0">
            <a:spAutoFit/>
          </a:bodyPr>
          <a:lstStyle>
            <a:lvl1pPr>
              <a:defRPr sz="5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2" name="Picture 1" descr="A green circle with black outline&#10;&#10;AI-generated content may be incorrect.">
            <a:extLst>
              <a:ext uri="{FF2B5EF4-FFF2-40B4-BE49-F238E27FC236}">
                <a16:creationId xmlns:a16="http://schemas.microsoft.com/office/drawing/2014/main" id="{8164BDA2-C08B-71AB-D105-104A153F3B4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3932" y="4930636"/>
            <a:ext cx="1002445" cy="1002445"/>
          </a:xfrm>
          <a:prstGeom prst="rect">
            <a:avLst/>
          </a:prstGeom>
        </p:spPr>
      </p:pic>
      <p:pic>
        <p:nvPicPr>
          <p:cNvPr id="3" name="Picture 2" descr="A yellow circle with a black outline of a basketball&#10;&#10;AI-generated content may be incorrect.">
            <a:extLst>
              <a:ext uri="{FF2B5EF4-FFF2-40B4-BE49-F238E27FC236}">
                <a16:creationId xmlns:a16="http://schemas.microsoft.com/office/drawing/2014/main" id="{66B80C4A-0225-4C95-DD93-8B958374E58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9491" y="3977402"/>
            <a:ext cx="1288480" cy="1288480"/>
          </a:xfrm>
          <a:prstGeom prst="rect">
            <a:avLst/>
          </a:prstGeom>
        </p:spPr>
      </p:pic>
      <p:pic>
        <p:nvPicPr>
          <p:cNvPr id="4" name="Picture 3" descr="A clock and moon in a circle&#10;&#10;AI-generated content may be incorrect.">
            <a:extLst>
              <a:ext uri="{FF2B5EF4-FFF2-40B4-BE49-F238E27FC236}">
                <a16:creationId xmlns:a16="http://schemas.microsoft.com/office/drawing/2014/main" id="{743C78B2-F382-57BE-6E9B-EB10B1400E3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2017" y="5421515"/>
            <a:ext cx="924046" cy="924047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31DF06A-D42A-A2CF-0047-62CD10F0795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884217033"/>
              </p:ext>
            </p:extLst>
          </p:nvPr>
        </p:nvGraphicFramePr>
        <p:xfrm>
          <a:off x="429818" y="1896834"/>
          <a:ext cx="8917383" cy="3369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2461">
                  <a:extLst>
                    <a:ext uri="{9D8B030D-6E8A-4147-A177-3AD203B41FA5}">
                      <a16:colId xmlns:a16="http://schemas.microsoft.com/office/drawing/2014/main" val="2304855967"/>
                    </a:ext>
                  </a:extLst>
                </a:gridCol>
                <a:gridCol w="2972461">
                  <a:extLst>
                    <a:ext uri="{9D8B030D-6E8A-4147-A177-3AD203B41FA5}">
                      <a16:colId xmlns:a16="http://schemas.microsoft.com/office/drawing/2014/main" val="818969924"/>
                    </a:ext>
                  </a:extLst>
                </a:gridCol>
                <a:gridCol w="2972461">
                  <a:extLst>
                    <a:ext uri="{9D8B030D-6E8A-4147-A177-3AD203B41FA5}">
                      <a16:colId xmlns:a16="http://schemas.microsoft.com/office/drawing/2014/main" val="324361573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 i="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Region</a:t>
                      </a:r>
                    </a:p>
                  </a:txBody>
                  <a:tcPr marL="108000" marR="108000" marT="108000" marB="144000">
                    <a:solidFill>
                      <a:srgbClr val="16376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 i="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Local authority</a:t>
                      </a:r>
                    </a:p>
                  </a:txBody>
                  <a:tcPr marL="108000" marR="108000" marT="108000" marB="144000">
                    <a:solidFill>
                      <a:srgbClr val="16376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 i="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Engagement</a:t>
                      </a:r>
                    </a:p>
                  </a:txBody>
                  <a:tcPr marL="108000" marR="108000" marT="108000" marB="144000">
                    <a:solidFill>
                      <a:srgbClr val="1637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432223"/>
                  </a:ext>
                </a:extLst>
              </a:tr>
              <a:tr h="7106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Yorkshire and Humber</a:t>
                      </a:r>
                    </a:p>
                  </a:txBody>
                  <a:tcPr marL="108000" marR="108000" marT="108000" marB="108000">
                    <a:solidFill>
                      <a:srgbClr val="89B4E1">
                        <a:alpha val="1506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Scarborough</a:t>
                      </a:r>
                    </a:p>
                  </a:txBody>
                  <a:tcPr marL="108000" marR="108000" marT="108000" marB="108000">
                    <a:solidFill>
                      <a:srgbClr val="89B4E1">
                        <a:alpha val="1506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Unknown</a:t>
                      </a:r>
                    </a:p>
                  </a:txBody>
                  <a:tcPr marL="108000" marR="108000" marT="108000" marB="108000">
                    <a:solidFill>
                      <a:srgbClr val="89B4E1">
                        <a:alpha val="1506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021380"/>
                  </a:ext>
                </a:extLst>
              </a:tr>
              <a:tr h="7106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East Midlands</a:t>
                      </a:r>
                    </a:p>
                  </a:txBody>
                  <a:tcPr marL="108000" marR="108000" marT="108000" marB="108000">
                    <a:solidFill>
                      <a:srgbClr val="89B4E1">
                        <a:alpha val="2973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Derbyshire</a:t>
                      </a:r>
                    </a:p>
                  </a:txBody>
                  <a:tcPr marL="108000" marR="108000" marT="108000" marB="108000">
                    <a:solidFill>
                      <a:srgbClr val="89B4E1">
                        <a:alpha val="2973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</a:t>
                      </a:r>
                    </a:p>
                  </a:txBody>
                  <a:tcPr marL="108000" marR="108000" marT="108000" marB="108000">
                    <a:solidFill>
                      <a:srgbClr val="89B4E1">
                        <a:alpha val="2973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9364308"/>
                  </a:ext>
                </a:extLst>
              </a:tr>
              <a:tr h="7106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 East</a:t>
                      </a:r>
                    </a:p>
                  </a:txBody>
                  <a:tcPr marL="108000" marR="108000" marT="108000" marB="108000">
                    <a:solidFill>
                      <a:srgbClr val="89B4E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Surrey</a:t>
                      </a:r>
                    </a:p>
                  </a:txBody>
                  <a:tcPr marL="108000" marR="108000" marT="108000" marB="108000">
                    <a:solidFill>
                      <a:srgbClr val="89B4E1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Limited</a:t>
                      </a:r>
                    </a:p>
                  </a:txBody>
                  <a:tcPr marL="108000" marR="108000" marT="108000" marB="108000">
                    <a:solidFill>
                      <a:srgbClr val="89B4E1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3460"/>
                  </a:ext>
                </a:extLst>
              </a:tr>
              <a:tr h="7106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London</a:t>
                      </a:r>
                    </a:p>
                  </a:txBody>
                  <a:tcPr marL="108000" marR="108000" marT="108000" marB="108000">
                    <a:solidFill>
                      <a:srgbClr val="89B4E1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Waltham Forest</a:t>
                      </a:r>
                    </a:p>
                  </a:txBody>
                  <a:tcPr marL="108000" marR="108000" marT="108000" marB="108000">
                    <a:solidFill>
                      <a:srgbClr val="89B4E1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</a:t>
                      </a:r>
                    </a:p>
                  </a:txBody>
                  <a:tcPr marL="108000" marR="108000" marT="108000" marB="108000">
                    <a:solidFill>
                      <a:srgbClr val="89B4E1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4928505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7C6ADFF8-9C39-922B-E955-024D6F352776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5F37BC5-1BA8-6541-C5D3-C4728526DBFF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" name="Picture 8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4D993265-C923-BC69-0EFE-F8A4359B3C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09138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table – Potty train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B5623F1-1AEE-45A9-65E7-D3641DBBEE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109645">
            <a:off x="9791675" y="3356012"/>
            <a:ext cx="8705729" cy="7269154"/>
          </a:xfrm>
          <a:prstGeom prst="rect">
            <a:avLst/>
          </a:prstGeom>
        </p:spPr>
      </p:pic>
      <p:sp>
        <p:nvSpPr>
          <p:cNvPr id="29" name="Title 1">
            <a:extLst>
              <a:ext uri="{FF2B5EF4-FFF2-40B4-BE49-F238E27FC236}">
                <a16:creationId xmlns:a16="http://schemas.microsoft.com/office/drawing/2014/main" id="{E5E94289-16B8-BC2C-462B-DE66E5126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5" y="556319"/>
            <a:ext cx="11415206" cy="784830"/>
          </a:xfrm>
        </p:spPr>
        <p:txBody>
          <a:bodyPr wrap="square" anchor="t" anchorCtr="0">
            <a:spAutoFit/>
          </a:bodyPr>
          <a:lstStyle>
            <a:lvl1pPr>
              <a:defRPr sz="5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164BDA2-C08B-71AB-D105-104A153F3B4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73932" y="4930636"/>
            <a:ext cx="1002445" cy="10024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6B80C4A-0225-4C95-DD93-8B958374E58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9491" y="3977402"/>
            <a:ext cx="1288480" cy="128848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31DF06A-D42A-A2CF-0047-62CD10F0795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267728808"/>
              </p:ext>
            </p:extLst>
          </p:nvPr>
        </p:nvGraphicFramePr>
        <p:xfrm>
          <a:off x="429818" y="1896834"/>
          <a:ext cx="8917383" cy="3369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2461">
                  <a:extLst>
                    <a:ext uri="{9D8B030D-6E8A-4147-A177-3AD203B41FA5}">
                      <a16:colId xmlns:a16="http://schemas.microsoft.com/office/drawing/2014/main" val="2304855967"/>
                    </a:ext>
                  </a:extLst>
                </a:gridCol>
                <a:gridCol w="2972461">
                  <a:extLst>
                    <a:ext uri="{9D8B030D-6E8A-4147-A177-3AD203B41FA5}">
                      <a16:colId xmlns:a16="http://schemas.microsoft.com/office/drawing/2014/main" val="818969924"/>
                    </a:ext>
                  </a:extLst>
                </a:gridCol>
                <a:gridCol w="2972461">
                  <a:extLst>
                    <a:ext uri="{9D8B030D-6E8A-4147-A177-3AD203B41FA5}">
                      <a16:colId xmlns:a16="http://schemas.microsoft.com/office/drawing/2014/main" val="324361573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 i="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Region</a:t>
                      </a:r>
                    </a:p>
                  </a:txBody>
                  <a:tcPr marL="108000" marR="108000" marT="108000" marB="144000">
                    <a:solidFill>
                      <a:srgbClr val="16376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 i="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Local authority</a:t>
                      </a:r>
                    </a:p>
                  </a:txBody>
                  <a:tcPr marL="108000" marR="108000" marT="108000" marB="144000">
                    <a:solidFill>
                      <a:srgbClr val="16376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 i="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Engagement</a:t>
                      </a:r>
                    </a:p>
                  </a:txBody>
                  <a:tcPr marL="108000" marR="108000" marT="108000" marB="144000">
                    <a:solidFill>
                      <a:srgbClr val="16376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432223"/>
                  </a:ext>
                </a:extLst>
              </a:tr>
              <a:tr h="7106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Yorkshire and Humber</a:t>
                      </a:r>
                    </a:p>
                  </a:txBody>
                  <a:tcPr marL="108000" marR="108000" marT="108000" marB="108000">
                    <a:solidFill>
                      <a:srgbClr val="6FBC84">
                        <a:alpha val="1506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Scarborough</a:t>
                      </a:r>
                    </a:p>
                  </a:txBody>
                  <a:tcPr marL="108000" marR="108000" marT="108000" marB="108000">
                    <a:solidFill>
                      <a:srgbClr val="6FBC84">
                        <a:alpha val="1506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Unknown</a:t>
                      </a:r>
                    </a:p>
                  </a:txBody>
                  <a:tcPr marL="108000" marR="108000" marT="108000" marB="108000">
                    <a:solidFill>
                      <a:srgbClr val="6FBC84">
                        <a:alpha val="15067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021380"/>
                  </a:ext>
                </a:extLst>
              </a:tr>
              <a:tr h="7106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East Midlands</a:t>
                      </a:r>
                    </a:p>
                  </a:txBody>
                  <a:tcPr marL="108000" marR="108000" marT="108000" marB="108000">
                    <a:solidFill>
                      <a:srgbClr val="6FBC84">
                        <a:alpha val="2973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Derbyshire</a:t>
                      </a:r>
                    </a:p>
                  </a:txBody>
                  <a:tcPr marL="108000" marR="108000" marT="108000" marB="108000">
                    <a:solidFill>
                      <a:srgbClr val="6FBC84">
                        <a:alpha val="2973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</a:t>
                      </a:r>
                    </a:p>
                  </a:txBody>
                  <a:tcPr marL="108000" marR="108000" marT="108000" marB="108000">
                    <a:solidFill>
                      <a:srgbClr val="6FBC84">
                        <a:alpha val="29731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9364308"/>
                  </a:ext>
                </a:extLst>
              </a:tr>
              <a:tr h="7106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 East</a:t>
                      </a:r>
                    </a:p>
                  </a:txBody>
                  <a:tcPr marL="108000" marR="108000" marT="108000" marB="108000">
                    <a:solidFill>
                      <a:srgbClr val="6FBC84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Surrey</a:t>
                      </a:r>
                    </a:p>
                  </a:txBody>
                  <a:tcPr marL="108000" marR="108000" marT="108000" marB="108000">
                    <a:solidFill>
                      <a:srgbClr val="6FBC84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Limited</a:t>
                      </a:r>
                    </a:p>
                  </a:txBody>
                  <a:tcPr marL="108000" marR="108000" marT="108000" marB="108000">
                    <a:solidFill>
                      <a:srgbClr val="6FBC84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3460"/>
                  </a:ext>
                </a:extLst>
              </a:tr>
              <a:tr h="7106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London</a:t>
                      </a:r>
                    </a:p>
                  </a:txBody>
                  <a:tcPr marL="108000" marR="108000" marT="108000" marB="108000">
                    <a:solidFill>
                      <a:srgbClr val="6FBC84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0" i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Waltham Forest</a:t>
                      </a:r>
                    </a:p>
                  </a:txBody>
                  <a:tcPr marL="108000" marR="108000" marT="108000" marB="108000">
                    <a:solidFill>
                      <a:srgbClr val="6FBC84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0" i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</a:t>
                      </a:r>
                    </a:p>
                  </a:txBody>
                  <a:tcPr marL="108000" marR="108000" marT="108000" marB="108000">
                    <a:solidFill>
                      <a:srgbClr val="6FBC84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4928505"/>
                  </a:ext>
                </a:extLst>
              </a:tr>
            </a:tbl>
          </a:graphicData>
        </a:graphic>
      </p:graphicFrame>
      <p:pic>
        <p:nvPicPr>
          <p:cNvPr id="5" name="Picture 4" descr="A clock and moon in a circle&#10;&#10;AI-generated content may be incorrect.">
            <a:extLst>
              <a:ext uri="{FF2B5EF4-FFF2-40B4-BE49-F238E27FC236}">
                <a16:creationId xmlns:a16="http://schemas.microsoft.com/office/drawing/2014/main" id="{E8549DDB-0FC0-32C0-AF8D-484A8DF6BCC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2017" y="5421515"/>
            <a:ext cx="924046" cy="92404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7DCAE5C-6023-1B1B-AC2E-3B13C1132197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7A7E483-3BC5-DAC7-1EEC-08F4879A2A4F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9" name="Picture 8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0D0E1162-E568-0EC9-BC48-E078C27C3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6454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up to 6 infographic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65624E-3D52-A658-A77B-F0A3185F27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444520" y="-3416343"/>
            <a:ext cx="17387652" cy="14518431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B5D6FB6-BF7E-5B93-4EED-4C0D667FFED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2766" y="2245679"/>
            <a:ext cx="5905768" cy="3475757"/>
          </a:xfrm>
        </p:spPr>
        <p:txBody>
          <a:bodyPr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E17A6FF9-7195-5040-B441-CE9439C1F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6" y="556319"/>
            <a:ext cx="5848644" cy="1477328"/>
          </a:xfrm>
        </p:spPr>
        <p:txBody>
          <a:bodyPr wrap="square" anchor="t" anchorCtr="0">
            <a:spAutoFit/>
          </a:bodyPr>
          <a:lstStyle>
            <a:lvl1pPr>
              <a:defRPr sz="5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AC367C3-5359-270F-CB3F-F3A000BCDC2A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A7AEF75-AB96-DD0F-54EE-77357FE1EB09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" name="Picture 4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E75BB410-EE7A-9D44-CDFC-BE8F3A7EEB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0833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up to 4 infographic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65624E-3D52-A658-A77B-F0A3185F27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690673" y="-3416343"/>
            <a:ext cx="17387652" cy="14518431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B5D6FB6-BF7E-5B93-4EED-4C0D667FFED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2766" y="2245679"/>
            <a:ext cx="5905768" cy="3475757"/>
          </a:xfrm>
        </p:spPr>
        <p:txBody>
          <a:bodyPr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E17A6FF9-7195-5040-B441-CE9439C1F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6" y="556319"/>
            <a:ext cx="5848644" cy="1477328"/>
          </a:xfrm>
        </p:spPr>
        <p:txBody>
          <a:bodyPr wrap="square" anchor="t" anchorCtr="0">
            <a:spAutoFit/>
          </a:bodyPr>
          <a:lstStyle>
            <a:lvl1pPr>
              <a:defRPr sz="5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7690D9F-E2A7-9FBA-C7B7-7954AF958A0E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7770EE7-46A1-477C-486F-43F840B1FD4E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" name="Picture 4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64B4A559-B41B-BE6B-5970-8082797382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58068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up to 2 infographic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65624E-3D52-A658-A77B-F0A3185F27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701325" y="-3416343"/>
            <a:ext cx="17387652" cy="14518431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B5D6FB6-BF7E-5B93-4EED-4C0D667FFED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2766" y="2245679"/>
            <a:ext cx="5905768" cy="3475757"/>
          </a:xfrm>
        </p:spPr>
        <p:txBody>
          <a:bodyPr/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E17A6FF9-7195-5040-B441-CE9439C1F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6" y="556319"/>
            <a:ext cx="5848644" cy="1477328"/>
          </a:xfrm>
        </p:spPr>
        <p:txBody>
          <a:bodyPr wrap="square" anchor="t" anchorCtr="0">
            <a:spAutoFit/>
          </a:bodyPr>
          <a:lstStyle>
            <a:lvl1pPr>
              <a:defRPr sz="5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1A1DCC4-C7C1-DE40-69A0-D68D4CF10124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CEBA1F0-33D3-69C6-747F-67B0DBAA0E45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" name="Picture 4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F18EE9C5-C462-13E0-2512-324878B8DD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1952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wing independence – Starting Reception">
    <p:bg>
      <p:bgPr>
        <a:solidFill>
          <a:srgbClr val="89B4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C701FE2-6C78-37E9-9C93-8B241AB1356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4800859" flipH="1">
            <a:off x="-3811022" y="-992765"/>
            <a:ext cx="15849477" cy="13234077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B5D6FB6-BF7E-5B93-4EED-4C0D667FFED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2766" y="1721225"/>
            <a:ext cx="8508354" cy="3828090"/>
          </a:xfrm>
        </p:spPr>
        <p:txBody>
          <a:bodyPr/>
          <a:lstStyle>
            <a:lvl1pPr marL="0" indent="0">
              <a:spcBef>
                <a:spcPts val="500"/>
              </a:spcBef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E17A6FF9-7195-5040-B441-CE9439C1F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013" y="315883"/>
            <a:ext cx="7301107" cy="1125787"/>
          </a:xfrm>
        </p:spPr>
        <p:txBody>
          <a:bodyPr wrap="none" anchor="ctr" anchorCtr="0">
            <a:noAutofit/>
          </a:bodyPr>
          <a:lstStyle>
            <a:lvl1pPr>
              <a:defRPr sz="4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685D5C-D332-A1ED-A8F3-FCF62B19D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833" y="398908"/>
            <a:ext cx="1042763" cy="1042763"/>
          </a:xfrm>
          <a:prstGeom prst="rect">
            <a:avLst/>
          </a:prstGeom>
        </p:spPr>
      </p:pic>
      <p:pic>
        <p:nvPicPr>
          <p:cNvPr id="14" name="Picture 13" descr="A cartoon of a child feeding a dog&#10;&#10;AI-generated content may be incorrect.">
            <a:extLst>
              <a:ext uri="{FF2B5EF4-FFF2-40B4-BE49-F238E27FC236}">
                <a16:creationId xmlns:a16="http://schemas.microsoft.com/office/drawing/2014/main" id="{7254E4B2-EE7A-A338-D1C5-544CB17EF38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2646" y="2782539"/>
            <a:ext cx="4115033" cy="337204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0216033-BDD5-4D49-CA1A-8CC62E6FC62C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F5D0F0E-0820-5573-7C45-837D62B8EBA8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1AF7D92D-D743-981E-67FB-D10DEEE776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4110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ilding relationship and Communicating – Starting Reception">
    <p:bg>
      <p:bgPr>
        <a:solidFill>
          <a:srgbClr val="6FBC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65624E-3D52-A658-A77B-F0A3185F27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7677107" flipH="1">
            <a:off x="-6207544" y="-4403896"/>
            <a:ext cx="17387652" cy="14518430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B5D6FB6-BF7E-5B93-4EED-4C0D667FFED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2766" y="1721225"/>
            <a:ext cx="8088808" cy="3828090"/>
          </a:xfrm>
        </p:spPr>
        <p:txBody>
          <a:bodyPr/>
          <a:lstStyle>
            <a:lvl1pPr marL="0" indent="0">
              <a:spcBef>
                <a:spcPts val="500"/>
              </a:spcBef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E17A6FF9-7195-5040-B441-CE9439C1F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013" y="308893"/>
            <a:ext cx="7301107" cy="646331"/>
          </a:xfrm>
        </p:spPr>
        <p:txBody>
          <a:bodyPr wrap="square" anchor="t" anchorCtr="0">
            <a:spAutoFit/>
          </a:bodyPr>
          <a:lstStyle>
            <a:lvl1pPr>
              <a:defRPr sz="4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7" name="Picture 6" descr="A green circle with black outline&#10;&#10;AI-generated content may be incorrect.">
            <a:extLst>
              <a:ext uri="{FF2B5EF4-FFF2-40B4-BE49-F238E27FC236}">
                <a16:creationId xmlns:a16="http://schemas.microsoft.com/office/drawing/2014/main" id="{7A685D5C-D332-A1ED-A8F3-FCF62B19D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833" y="398908"/>
            <a:ext cx="1042763" cy="1042763"/>
          </a:xfrm>
          <a:prstGeom prst="rect">
            <a:avLst/>
          </a:prstGeom>
        </p:spPr>
      </p:pic>
      <p:pic>
        <p:nvPicPr>
          <p:cNvPr id="10" name="Picture 9" descr="A cartoon of a person holding a spoon and earphones&#10;&#10;AI-generated content may be incorrect.">
            <a:extLst>
              <a:ext uri="{FF2B5EF4-FFF2-40B4-BE49-F238E27FC236}">
                <a16:creationId xmlns:a16="http://schemas.microsoft.com/office/drawing/2014/main" id="{E80B2F21-EBF8-EEE0-7163-8A59DDBB820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1574" y="963505"/>
            <a:ext cx="3555440" cy="544179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154DB34-9C42-A090-2709-37D391FBE321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D72CB6-2008-4348-DA48-672E55C5B40F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" name="Picture 4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3E2648E8-0582-5970-35AB-EB8056DE3F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356489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ilding relationship and Communicating (2 column) – Starting Reception">
    <p:bg>
      <p:bgPr>
        <a:solidFill>
          <a:srgbClr val="6FBC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65624E-3D52-A658-A77B-F0A3185F27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7677107" flipH="1">
            <a:off x="-6207544" y="-4403896"/>
            <a:ext cx="17387652" cy="14518430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B5D6FB6-BF7E-5B93-4EED-4C0D667FFED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2766" y="1721225"/>
            <a:ext cx="8088808" cy="3828090"/>
          </a:xfrm>
        </p:spPr>
        <p:txBody>
          <a:bodyPr numCol="2"/>
          <a:lstStyle>
            <a:lvl1pPr marL="0" indent="0">
              <a:spcBef>
                <a:spcPts val="500"/>
              </a:spcBef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E17A6FF9-7195-5040-B441-CE9439C1F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013" y="308893"/>
            <a:ext cx="7301107" cy="646331"/>
          </a:xfrm>
        </p:spPr>
        <p:txBody>
          <a:bodyPr wrap="square" anchor="t" anchorCtr="0">
            <a:spAutoFit/>
          </a:bodyPr>
          <a:lstStyle>
            <a:lvl1pPr>
              <a:defRPr sz="4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7" name="Picture 6" descr="A green circle with black outline&#10;&#10;AI-generated content may be incorrect.">
            <a:extLst>
              <a:ext uri="{FF2B5EF4-FFF2-40B4-BE49-F238E27FC236}">
                <a16:creationId xmlns:a16="http://schemas.microsoft.com/office/drawing/2014/main" id="{7A685D5C-D332-A1ED-A8F3-FCF62B19D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833" y="398908"/>
            <a:ext cx="1042763" cy="1042763"/>
          </a:xfrm>
          <a:prstGeom prst="rect">
            <a:avLst/>
          </a:prstGeom>
        </p:spPr>
      </p:pic>
      <p:pic>
        <p:nvPicPr>
          <p:cNvPr id="10" name="Picture 9" descr="A cartoon of a person holding a spoon and earphones&#10;&#10;AI-generated content may be incorrect.">
            <a:extLst>
              <a:ext uri="{FF2B5EF4-FFF2-40B4-BE49-F238E27FC236}">
                <a16:creationId xmlns:a16="http://schemas.microsoft.com/office/drawing/2014/main" id="{E80B2F21-EBF8-EEE0-7163-8A59DDBB820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1574" y="963505"/>
            <a:ext cx="3555440" cy="544179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965D2AF-28AE-BE38-F9EC-8D12D5080E15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C58E710-7EB0-DBC3-E471-650091DE6257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" name="Picture 4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B895C36E-01B2-EFB8-4AF1-8E83019D0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969432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ysical development – Starting Reception">
    <p:bg>
      <p:bgPr>
        <a:solidFill>
          <a:srgbClr val="FB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65624E-3D52-A658-A77B-F0A3185F27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3362153">
            <a:off x="-4910181" y="-1202238"/>
            <a:ext cx="16843113" cy="14063748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B5D6FB6-BF7E-5B93-4EED-4C0D667FFED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2765" y="1735293"/>
            <a:ext cx="6778029" cy="3828090"/>
          </a:xfrm>
        </p:spPr>
        <p:txBody>
          <a:bodyPr/>
          <a:lstStyle>
            <a:lvl1pPr marL="0" indent="0">
              <a:spcBef>
                <a:spcPts val="500"/>
              </a:spcBef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E17A6FF9-7195-5040-B441-CE9439C1F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013" y="308893"/>
            <a:ext cx="4435987" cy="1200329"/>
          </a:xfrm>
        </p:spPr>
        <p:txBody>
          <a:bodyPr wrap="square" anchor="t" anchorCtr="0">
            <a:spAutoFit/>
          </a:bodyPr>
          <a:lstStyle>
            <a:lvl1pPr>
              <a:defRPr sz="4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685D5C-D332-A1ED-A8F3-FCF62B19D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833" y="398908"/>
            <a:ext cx="1042763" cy="104276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39C722C-4FA8-9EF8-D336-E786C089CB0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9223" y="464701"/>
            <a:ext cx="4160732" cy="594060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AA67D34-FCEC-735E-A03F-E2692A500AE4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2A112D0-85E4-B5CC-87D2-A057DA105B9D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" name="Picture 4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B64F302C-4E5B-0674-18BA-7987A0CC35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0381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lthy routines – Starting Reception">
    <p:bg>
      <p:bgPr>
        <a:solidFill>
          <a:srgbClr val="A4A5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8FE9FFB-548C-6E92-A8F5-4AEB7016E1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284726">
            <a:off x="-7289536" y="-3033270"/>
            <a:ext cx="15542249" cy="12977546"/>
          </a:xfrm>
          <a:prstGeom prst="rect">
            <a:avLst/>
          </a:prstGeom>
        </p:spPr>
      </p:pic>
      <p:pic>
        <p:nvPicPr>
          <p:cNvPr id="6" name="Picture 5" descr="A person brushing his teeth with a toothbrush&#10;&#10;AI-generated content may be incorrect.">
            <a:extLst>
              <a:ext uri="{FF2B5EF4-FFF2-40B4-BE49-F238E27FC236}">
                <a16:creationId xmlns:a16="http://schemas.microsoft.com/office/drawing/2014/main" id="{263A98B1-5B73-CC75-98EA-7490615FC4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2260" y="1346677"/>
            <a:ext cx="5620438" cy="5089619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B5D6FB6-BF7E-5B93-4EED-4C0D667FFED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2766" y="1721225"/>
            <a:ext cx="5643234" cy="3828090"/>
          </a:xfrm>
        </p:spPr>
        <p:txBody>
          <a:bodyPr/>
          <a:lstStyle>
            <a:lvl1pPr marL="0" indent="0">
              <a:spcBef>
                <a:spcPts val="500"/>
              </a:spcBef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E17A6FF9-7195-5040-B441-CE9439C1F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013" y="308893"/>
            <a:ext cx="4435987" cy="1200329"/>
          </a:xfrm>
        </p:spPr>
        <p:txBody>
          <a:bodyPr wrap="square" anchor="ctr" anchorCtr="0">
            <a:noAutofit/>
          </a:bodyPr>
          <a:lstStyle>
            <a:lvl1pPr>
              <a:defRPr sz="4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685D5C-D332-A1ED-A8F3-FCF62B19DB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833" y="398908"/>
            <a:ext cx="1042763" cy="104276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88CE5E3-6DDA-0EC7-6F01-7E765CB7F915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6AE7AC7-2308-B4E8-602C-198C28A86360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731C8314-6DF8-0514-4431-22CEB813DA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794772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pping nappies slide – Potty training">
    <p:bg>
      <p:bgPr>
        <a:solidFill>
          <a:srgbClr val="89B4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A6BCA84-A112-5007-30A6-CE90B620F3B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7363290" flipH="1">
            <a:off x="-6908413" y="-4508861"/>
            <a:ext cx="17808924" cy="14870186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B5D6FB6-BF7E-5B93-4EED-4C0D667FFED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52168" y="1721225"/>
            <a:ext cx="7301107" cy="3828090"/>
          </a:xfrm>
        </p:spPr>
        <p:txBody>
          <a:bodyPr numCol="1"/>
          <a:lstStyle>
            <a:lvl1pPr marL="0" indent="0">
              <a:spcBef>
                <a:spcPts val="500"/>
              </a:spcBef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E17A6FF9-7195-5040-B441-CE9439C1F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013" y="315883"/>
            <a:ext cx="7301107" cy="1125787"/>
          </a:xfrm>
        </p:spPr>
        <p:txBody>
          <a:bodyPr wrap="none" anchor="ctr" anchorCtr="0">
            <a:noAutofit/>
          </a:bodyPr>
          <a:lstStyle>
            <a:lvl1pPr>
              <a:defRPr sz="4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685D5C-D332-A1ED-A8F3-FCF62B19DB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833" y="398908"/>
            <a:ext cx="1042763" cy="1042763"/>
          </a:xfrm>
          <a:prstGeom prst="rect">
            <a:avLst/>
          </a:prstGeom>
        </p:spPr>
      </p:pic>
      <p:pic>
        <p:nvPicPr>
          <p:cNvPr id="3" name="Picture 2" descr="A cartoon of a person and a child giving a high five&#10;&#10;AI-generated content may be incorrect.">
            <a:extLst>
              <a:ext uri="{FF2B5EF4-FFF2-40B4-BE49-F238E27FC236}">
                <a16:creationId xmlns:a16="http://schemas.microsoft.com/office/drawing/2014/main" id="{3ABB4ACA-3EC5-3904-A3EA-2AB22421602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7722" y="1605584"/>
            <a:ext cx="4291513" cy="479971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E4B1F4D-5CD1-7527-4B5C-F8BDEDC11198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36EBDF7-0BF3-CDAA-2AEE-CCF689D0BC93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12700">
                <a:lnSpc>
                  <a:spcPts val="1760"/>
                </a:lnSpc>
              </a:pPr>
              <a:r>
                <a:rPr lang="en-GB" sz="1500" b="1" kern="0" spc="-10" dirty="0" err="1">
                  <a:solidFill>
                    <a:srgbClr val="001951"/>
                  </a:solidFill>
                  <a:latin typeface="Arial"/>
                  <a:cs typeface="Arial"/>
                </a:rPr>
                <a:t>pottytrainingguide.co.uk</a:t>
              </a:r>
              <a:endParaRPr lang="en-GB" sz="1500" b="1" kern="0" spc="-10" dirty="0">
                <a:solidFill>
                  <a:srgbClr val="001951"/>
                </a:solidFill>
                <a:latin typeface="Arial"/>
                <a:cs typeface="Arial"/>
              </a:endParaRPr>
            </a:p>
          </p:txBody>
        </p:sp>
        <p:pic>
          <p:nvPicPr>
            <p:cNvPr id="5" name="Picture 4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2BCAE356-E341-017A-9D02-927E492BBB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914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ysical development slide – Potty training">
    <p:bg>
      <p:bgPr>
        <a:solidFill>
          <a:srgbClr val="FB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A6BCA84-A112-5007-30A6-CE90B620F3B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84737" flipH="1">
            <a:off x="-8178703" y="-5110157"/>
            <a:ext cx="18586686" cy="15519604"/>
          </a:xfrm>
          <a:prstGeom prst="rect">
            <a:avLst/>
          </a:prstGeom>
        </p:spPr>
      </p:pic>
      <p:pic>
        <p:nvPicPr>
          <p:cNvPr id="9" name="Picture 8" descr="A cartoon of a child playing with a toy&#10;&#10;AI-generated content may be incorrect.">
            <a:extLst>
              <a:ext uri="{FF2B5EF4-FFF2-40B4-BE49-F238E27FC236}">
                <a16:creationId xmlns:a16="http://schemas.microsoft.com/office/drawing/2014/main" id="{52BFF0D6-7B33-7443-3637-9077A48113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391399" y="2725728"/>
            <a:ext cx="4439649" cy="3698624"/>
          </a:xfrm>
          <a:prstGeom prst="rect">
            <a:avLst/>
          </a:prstGeom>
        </p:spPr>
      </p:pic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B5D6FB6-BF7E-5B93-4EED-4C0D667FFED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52168" y="1721225"/>
            <a:ext cx="8208952" cy="3828090"/>
          </a:xfrm>
        </p:spPr>
        <p:txBody>
          <a:bodyPr numCol="1"/>
          <a:lstStyle>
            <a:lvl1pPr marL="0" indent="0">
              <a:spcBef>
                <a:spcPts val="500"/>
              </a:spcBef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E17A6FF9-7195-5040-B441-CE9439C1F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013" y="315883"/>
            <a:ext cx="7301107" cy="1125787"/>
          </a:xfrm>
        </p:spPr>
        <p:txBody>
          <a:bodyPr wrap="none" anchor="ctr" anchorCtr="0">
            <a:noAutofit/>
          </a:bodyPr>
          <a:lstStyle>
            <a:lvl1pPr>
              <a:defRPr sz="4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685D5C-D332-A1ED-A8F3-FCF62B19DB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833" y="398908"/>
            <a:ext cx="1042763" cy="104276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66F600F-283E-AC31-472E-FBA6ABA2C07C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9FE09A8-EDEA-82AC-0837-D1CA595D3A52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12700">
                <a:lnSpc>
                  <a:spcPts val="1760"/>
                </a:lnSpc>
              </a:pPr>
              <a:r>
                <a:rPr lang="en-GB" sz="1500" b="1" kern="0" spc="-10" dirty="0" err="1">
                  <a:solidFill>
                    <a:srgbClr val="001951"/>
                  </a:solidFill>
                  <a:latin typeface="Arial"/>
                  <a:cs typeface="Arial"/>
                </a:rPr>
                <a:t>pottytrainingguide.co.uk</a:t>
              </a:r>
              <a:endParaRPr lang="en-GB" sz="1500" b="1" kern="0" spc="-10" dirty="0">
                <a:solidFill>
                  <a:srgbClr val="001951"/>
                </a:solidFill>
                <a:latin typeface="Arial"/>
                <a:cs typeface="Arial"/>
              </a:endParaRPr>
            </a:p>
          </p:txBody>
        </p:sp>
        <p:pic>
          <p:nvPicPr>
            <p:cNvPr id="4" name="Picture 3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6FC8D59D-8FEF-D5FD-70DB-52A949558E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84318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oing nappy free – Potty training">
    <p:bg>
      <p:bgPr>
        <a:solidFill>
          <a:srgbClr val="A4A5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8FE9FFB-548C-6E92-A8F5-4AEB7016E17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alphaModFix amt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870809" flipH="1">
            <a:off x="-4196308" y="-555748"/>
            <a:ext cx="18162145" cy="15165120"/>
          </a:xfrm>
          <a:prstGeom prst="rect">
            <a:avLst/>
          </a:prstGeom>
        </p:spPr>
      </p:pic>
      <p:pic>
        <p:nvPicPr>
          <p:cNvPr id="14" name="Picture 13" descr="A cartoon of a baby&#10;&#10;AI-generated content may be incorrect.">
            <a:extLst>
              <a:ext uri="{FF2B5EF4-FFF2-40B4-BE49-F238E27FC236}">
                <a16:creationId xmlns:a16="http://schemas.microsoft.com/office/drawing/2014/main" id="{CA0D6D93-E6EA-7BEB-CB50-D824DDF9A7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0607" y="599108"/>
            <a:ext cx="2954177" cy="5806193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17A6FF9-7195-5040-B441-CE9439C1F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013" y="308893"/>
            <a:ext cx="4435987" cy="1200329"/>
          </a:xfrm>
        </p:spPr>
        <p:txBody>
          <a:bodyPr wrap="square" anchor="ctr" anchorCtr="0">
            <a:noAutofit/>
          </a:bodyPr>
          <a:lstStyle>
            <a:lvl1pPr>
              <a:defRPr sz="4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685D5C-D332-A1ED-A8F3-FCF62B19DB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833" y="398908"/>
            <a:ext cx="1042763" cy="1042763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1A9AC78-21CB-0F47-4083-EE412A9978EA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52168" y="1721225"/>
            <a:ext cx="8208952" cy="3828090"/>
          </a:xfrm>
        </p:spPr>
        <p:txBody>
          <a:bodyPr numCol="1"/>
          <a:lstStyle>
            <a:lvl1pPr marL="0" indent="0">
              <a:spcBef>
                <a:spcPts val="500"/>
              </a:spcBef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0D5D3B4-C24A-0D04-B2A9-B51C16F67696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39D9AB7-AD8E-26B6-6F5A-0ECF7D5A3107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A61AD8A5-65AF-3C2F-4145-0F6C994064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07635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slide">
    <p:bg>
      <p:bgPr>
        <a:solidFill>
          <a:srgbClr val="89B4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594F596-767A-15AD-FA3F-4A5448A9B67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85058" y="183008"/>
            <a:ext cx="11821886" cy="6486306"/>
          </a:xfrm>
          <a:prstGeom prst="roundRect">
            <a:avLst>
              <a:gd name="adj" fmla="val 87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65ECA5F-9E98-E469-1DCC-57630FEE9BCE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C6D26D2-0C42-5D8A-98D4-A48D1501093C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8" name="Picture 27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C079B247-AD25-E5B7-D498-DD36AED844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  <p:pic>
        <p:nvPicPr>
          <p:cNvPr id="50" name="Picture 49">
            <a:extLst>
              <a:ext uri="{FF2B5EF4-FFF2-40B4-BE49-F238E27FC236}">
                <a16:creationId xmlns:a16="http://schemas.microsoft.com/office/drawing/2014/main" id="{3EB423A2-1350-0789-5547-DC28D4FC1B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E6B4ED7A-6126-7297-8DE1-36BA485F9A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sp>
        <p:nvSpPr>
          <p:cNvPr id="68" name="Title 1">
            <a:extLst>
              <a:ext uri="{FF2B5EF4-FFF2-40B4-BE49-F238E27FC236}">
                <a16:creationId xmlns:a16="http://schemas.microsoft.com/office/drawing/2014/main" id="{E1ED4227-AE5C-3668-5C84-3F46866CB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959" y="315883"/>
            <a:ext cx="11525062" cy="649317"/>
          </a:xfrm>
        </p:spPr>
        <p:txBody>
          <a:bodyPr wrap="none" anchor="ctr" anchorCtr="0">
            <a:noAutofit/>
          </a:bodyPr>
          <a:lstStyle>
            <a:lvl1pPr algn="ctr">
              <a:defRPr sz="24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5620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ive us your feedback – Starting Reception">
    <p:bg>
      <p:bgPr>
        <a:solidFill>
          <a:srgbClr val="6FBC84">
            <a:alpha val="49765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green blob on a black background&#10;&#10;AI-generated content may be incorrect.">
            <a:extLst>
              <a:ext uri="{FF2B5EF4-FFF2-40B4-BE49-F238E27FC236}">
                <a16:creationId xmlns:a16="http://schemas.microsoft.com/office/drawing/2014/main" id="{9CC4C52C-C0D5-8761-2C08-4A5F15BA45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131135">
            <a:off x="5890650" y="701054"/>
            <a:ext cx="16947408" cy="14150833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66D59CDD-C17D-A4B0-5C1F-218652FB2FF8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9D6E28F-D3FF-8D06-A177-A897D02374CC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500" b="1" i="0" dirty="0" err="1">
                  <a:solidFill>
                    <a:srgbClr val="163767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startingreception.co.uk</a:t>
              </a:r>
              <a:endParaRPr lang="en-US" sz="1500" b="1" i="0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3" name="Picture 12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504FB888-705B-89E7-086A-4DEB81AEA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E17A6FF9-7195-5040-B441-CE9439C1F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6" y="556319"/>
            <a:ext cx="7133368" cy="1477328"/>
          </a:xfrm>
        </p:spPr>
        <p:txBody>
          <a:bodyPr wrap="square" anchor="t" anchorCtr="0">
            <a:spAutoFit/>
          </a:bodyPr>
          <a:lstStyle>
            <a:lvl1pPr>
              <a:defRPr sz="5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5" name="Picture 14" descr="A cartoon of a person holding a child&#10;&#10;AI-generated content may be incorrect.">
            <a:extLst>
              <a:ext uri="{FF2B5EF4-FFF2-40B4-BE49-F238E27FC236}">
                <a16:creationId xmlns:a16="http://schemas.microsoft.com/office/drawing/2014/main" id="{4CD78785-8336-4045-956E-07FA61E3CD1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14250">
            <a:off x="7091446" y="455851"/>
            <a:ext cx="4155922" cy="602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1152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ive us your feedback – Potty training">
    <p:bg>
      <p:bgPr>
        <a:solidFill>
          <a:srgbClr val="1637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8E623B-1566-F69F-8508-788D5EBAED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7148924">
            <a:off x="-7902835" y="-7498993"/>
            <a:ext cx="17387653" cy="145184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65F87CC-E49D-C71B-E229-D9E2B5A9AB8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alphaModFix amt="6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7148924">
            <a:off x="-7902833" y="-7498991"/>
            <a:ext cx="17387653" cy="1451843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66D59CDD-C17D-A4B0-5C1F-218652FB2FF8}"/>
              </a:ext>
            </a:extLst>
          </p:cNvPr>
          <p:cNvGrpSpPr/>
          <p:nvPr userDrawn="1"/>
        </p:nvGrpSpPr>
        <p:grpSpPr>
          <a:xfrm>
            <a:off x="452765" y="6209324"/>
            <a:ext cx="2359667" cy="230832"/>
            <a:chOff x="452765" y="6209324"/>
            <a:chExt cx="2359667" cy="23083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9D6E28F-D3FF-8D06-A177-A897D02374CC}"/>
                </a:ext>
              </a:extLst>
            </p:cNvPr>
            <p:cNvSpPr txBox="1"/>
            <p:nvPr/>
          </p:nvSpPr>
          <p:spPr>
            <a:xfrm>
              <a:off x="575700" y="6209324"/>
              <a:ext cx="2236732" cy="2308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12700">
                <a:lnSpc>
                  <a:spcPts val="1760"/>
                </a:lnSpc>
              </a:pPr>
              <a:r>
                <a:rPr lang="en-GB" sz="1500" b="1" kern="0" spc="-10" dirty="0" err="1">
                  <a:solidFill>
                    <a:srgbClr val="001951"/>
                  </a:solidFill>
                  <a:latin typeface="Arial"/>
                  <a:cs typeface="Arial"/>
                </a:rPr>
                <a:t>pottytrainingguide.co.uk</a:t>
              </a:r>
              <a:endParaRPr lang="en-GB" sz="1500" b="1" kern="0" spc="-10" dirty="0">
                <a:solidFill>
                  <a:srgbClr val="001951"/>
                </a:solidFill>
                <a:latin typeface="Arial"/>
                <a:cs typeface="Arial"/>
              </a:endParaRPr>
            </a:p>
          </p:txBody>
        </p:sp>
        <p:pic>
          <p:nvPicPr>
            <p:cNvPr id="13" name="Picture 12" descr="A blue and black rectangle&#10;&#10;AI-generated content may be incorrect.">
              <a:extLst>
                <a:ext uri="{FF2B5EF4-FFF2-40B4-BE49-F238E27FC236}">
                  <a16:creationId xmlns:a16="http://schemas.microsoft.com/office/drawing/2014/main" id="{504FB888-705B-89E7-086A-4DEB81AEA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765" y="6262650"/>
              <a:ext cx="82025" cy="142652"/>
            </a:xfrm>
            <a:prstGeom prst="rect">
              <a:avLst/>
            </a:prstGeom>
          </p:spPr>
        </p:pic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E17A6FF9-7195-5040-B441-CE9439C1F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6" y="556319"/>
            <a:ext cx="6081909" cy="1477328"/>
          </a:xfrm>
        </p:spPr>
        <p:txBody>
          <a:bodyPr wrap="square" anchor="t" anchorCtr="0">
            <a:spAutoFit/>
          </a:bodyPr>
          <a:lstStyle>
            <a:lvl1pPr>
              <a:defRPr sz="5000">
                <a:solidFill>
                  <a:srgbClr val="163767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5" name="Picture 4" descr="A cartoon of a child playing with a toy dinosaur&#10;&#10;AI-generated content may be incorrect.">
            <a:extLst>
              <a:ext uri="{FF2B5EF4-FFF2-40B4-BE49-F238E27FC236}">
                <a16:creationId xmlns:a16="http://schemas.microsoft.com/office/drawing/2014/main" id="{0BFE74EC-BCC6-03B3-314D-641C64A19B9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371486" y="762003"/>
            <a:ext cx="6029522" cy="553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517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2.xml"/><Relationship Id="rId11" Type="http://schemas.openxmlformats.org/officeDocument/2006/relationships/image" Target="../media/image18.png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17.png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16.png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slideLayout" Target="../slideLayouts/slideLayout46.xml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34" Type="http://schemas.openxmlformats.org/officeDocument/2006/relationships/slideLayout" Target="../slideLayouts/slideLayout54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45.xml"/><Relationship Id="rId33" Type="http://schemas.openxmlformats.org/officeDocument/2006/relationships/slideLayout" Target="../slideLayouts/slideLayout53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29" Type="http://schemas.openxmlformats.org/officeDocument/2006/relationships/slideLayout" Target="../slideLayouts/slideLayout49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32" Type="http://schemas.openxmlformats.org/officeDocument/2006/relationships/slideLayout" Target="../slideLayouts/slideLayout52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28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31" Type="http://schemas.openxmlformats.org/officeDocument/2006/relationships/slideLayout" Target="../slideLayouts/slideLayout51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Relationship Id="rId27" Type="http://schemas.openxmlformats.org/officeDocument/2006/relationships/slideLayout" Target="../slideLayouts/slideLayout47.xml"/><Relationship Id="rId30" Type="http://schemas.openxmlformats.org/officeDocument/2006/relationships/slideLayout" Target="../slideLayouts/slideLayout50.xml"/><Relationship Id="rId35" Type="http://schemas.openxmlformats.org/officeDocument/2006/relationships/theme" Target="../theme/theme3.xml"/><Relationship Id="rId8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6422BA-5FD6-854D-9732-FFE503C98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C5850D-5B21-4C9F-225A-2B49EFAD76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ED057F-7D01-0E9A-3B98-512EF9DECA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F09AE1-E1AF-544C-A11F-E0873F0AEC8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E48E1-258B-391D-CE0C-D03209028F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99EF6-5D37-7526-590A-25F16FB2CB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85A3CE-B688-654F-8DDB-3990F71E18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68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6" r:id="rId12"/>
    <p:sldLayoutId id="2147483667" r:id="rId13"/>
    <p:sldLayoutId id="2147483668" r:id="rId14"/>
    <p:sldLayoutId id="214748366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136889" y="272415"/>
            <a:ext cx="2054098" cy="2054097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735445" y="2272410"/>
            <a:ext cx="1955037" cy="195503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089516" y="2598801"/>
            <a:ext cx="2622550" cy="262255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52767" y="6262649"/>
            <a:ext cx="82025" cy="14264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0232" y="419227"/>
            <a:ext cx="9721291" cy="8638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16376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30986" y="1746351"/>
            <a:ext cx="7481570" cy="3148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00" b="1" i="0">
                <a:solidFill>
                  <a:srgbClr val="16376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63067" y="6211682"/>
            <a:ext cx="2132965" cy="238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1" i="0">
                <a:solidFill>
                  <a:srgbClr val="163767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760"/>
              </a:lnSpc>
            </a:pPr>
            <a:r>
              <a:rPr spc="-10" dirty="0"/>
              <a:t>startingreception.co.uk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9/30/26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64694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FDA4D5-3C3B-B433-1A5E-A53F03DEE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6F4BD9-EC2F-36A5-8ED2-344D0E92A1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835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  <p:sldLayoutId id="2147483692" r:id="rId21"/>
    <p:sldLayoutId id="2147483693" r:id="rId22"/>
    <p:sldLayoutId id="2147483694" r:id="rId23"/>
    <p:sldLayoutId id="2147483695" r:id="rId24"/>
    <p:sldLayoutId id="2147483696" r:id="rId25"/>
    <p:sldLayoutId id="2147483697" r:id="rId26"/>
    <p:sldLayoutId id="2147483698" r:id="rId27"/>
    <p:sldLayoutId id="2147483699" r:id="rId28"/>
    <p:sldLayoutId id="2147483700" r:id="rId29"/>
    <p:sldLayoutId id="2147483701" r:id="rId30"/>
    <p:sldLayoutId id="2147483702" r:id="rId31"/>
    <p:sldLayoutId id="2147483703" r:id="rId32"/>
    <p:sldLayoutId id="2147483704" r:id="rId33"/>
    <p:sldLayoutId id="2147483705" r:id="rId3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png"/><Relationship Id="rId18" Type="http://schemas.openxmlformats.org/officeDocument/2006/relationships/image" Target="../media/image90.jpg"/><Relationship Id="rId3" Type="http://schemas.openxmlformats.org/officeDocument/2006/relationships/image" Target="../media/image75.jpg"/><Relationship Id="rId7" Type="http://schemas.openxmlformats.org/officeDocument/2006/relationships/image" Target="../media/image79.png"/><Relationship Id="rId12" Type="http://schemas.openxmlformats.org/officeDocument/2006/relationships/image" Target="../media/image84.jpg"/><Relationship Id="rId17" Type="http://schemas.openxmlformats.org/officeDocument/2006/relationships/image" Target="../media/image89.jpg"/><Relationship Id="rId2" Type="http://schemas.openxmlformats.org/officeDocument/2006/relationships/image" Target="../media/image18.png"/><Relationship Id="rId16" Type="http://schemas.openxmlformats.org/officeDocument/2006/relationships/image" Target="../media/image88.png"/><Relationship Id="rId20" Type="http://schemas.openxmlformats.org/officeDocument/2006/relationships/image" Target="../media/image92.jp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5" Type="http://schemas.openxmlformats.org/officeDocument/2006/relationships/image" Target="../media/image87.png"/><Relationship Id="rId10" Type="http://schemas.openxmlformats.org/officeDocument/2006/relationships/image" Target="../media/image82.jpg"/><Relationship Id="rId19" Type="http://schemas.openxmlformats.org/officeDocument/2006/relationships/image" Target="../media/image91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Relationship Id="rId14" Type="http://schemas.openxmlformats.org/officeDocument/2006/relationships/image" Target="../media/image8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E10C5-6669-45B9-EA00-4DDE94608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to use this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slide</a:t>
            </a:r>
            <a:r>
              <a:rPr lang="en-GB" dirty="0"/>
              <a:t> template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AD8B0-F58D-4D24-8CFD-2CCEEE7C4F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 PowerPoint should be used as a baseline template for information sessions with leadership across the local authority. This should include leaders across all services that engage with families of children under 5 – including, but not limited to, schools, early years settings, childminders, health visitors, midwives, CAMHS teams, libraries, family hubs etc.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It is expected that you will add additional local information.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All text that should be edited or added to is highlighted yellow and/or red.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Images of example materials on slides 7-12 should be added once you have created the materials (adding logos and local information).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Add any additional information should be added to existing slides, or by creating new slides, as appropriate.</a:t>
            </a:r>
          </a:p>
        </p:txBody>
      </p:sp>
    </p:spTree>
    <p:extLst>
      <p:ext uri="{BB962C8B-B14F-4D97-AF65-F5344CB8AC3E}">
        <p14:creationId xmlns:p14="http://schemas.microsoft.com/office/powerpoint/2010/main" val="3636467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2A6A3-76BF-483D-6599-EB08F0554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2CF5EA0-0B71-F2E2-5274-BF9C6B86767C}"/>
              </a:ext>
            </a:extLst>
          </p:cNvPr>
          <p:cNvSpPr/>
          <p:nvPr/>
        </p:nvSpPr>
        <p:spPr>
          <a:xfrm>
            <a:off x="404853" y="3268006"/>
            <a:ext cx="4432386" cy="1024472"/>
          </a:xfrm>
          <a:prstGeom prst="roundRect">
            <a:avLst>
              <a:gd name="adj" fmla="val 7971"/>
            </a:avLst>
          </a:prstGeom>
          <a:solidFill>
            <a:srgbClr val="1637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288000" rtlCol="0" anchor="t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 Authority Implementation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F846E02-B0E0-C518-79B8-D2AF3C2F2EF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853" y="2167860"/>
            <a:ext cx="5150127" cy="12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9A1BFB-B945-0748-4FB9-559B66A51C8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04853" y="454229"/>
            <a:ext cx="5541963" cy="1754326"/>
          </a:xfrm>
        </p:spPr>
        <p:txBody>
          <a:bodyPr wrap="square" anchor="t" anchorCtr="0">
            <a:spAutoFit/>
          </a:bodyPr>
          <a:lstStyle/>
          <a:p>
            <a:pPr algn="l"/>
            <a:r>
              <a:rPr lang="en-US" sz="6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Potty</a:t>
            </a:r>
            <a:b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6000" b="1" dirty="0">
                <a:solidFill>
                  <a:srgbClr val="163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 Guide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2C8C986-71B0-240A-134D-EC0DC2C68D86}"/>
              </a:ext>
            </a:extLst>
          </p:cNvPr>
          <p:cNvGrpSpPr/>
          <p:nvPr/>
        </p:nvGrpSpPr>
        <p:grpSpPr>
          <a:xfrm>
            <a:off x="3879523" y="2841045"/>
            <a:ext cx="1915432" cy="1721758"/>
            <a:chOff x="3528254" y="3146322"/>
            <a:chExt cx="1915432" cy="1721758"/>
          </a:xfrm>
        </p:grpSpPr>
        <p:pic>
          <p:nvPicPr>
            <p:cNvPr id="25" name="Picture 24" descr="A round clock with a moon in the center&#10;&#10;AI-generated content may be incorrect.">
              <a:extLst>
                <a:ext uri="{FF2B5EF4-FFF2-40B4-BE49-F238E27FC236}">
                  <a16:creationId xmlns:a16="http://schemas.microsoft.com/office/drawing/2014/main" id="{E47D4E6D-7AFD-7084-E333-5824CFC163E6}"/>
                </a:ext>
              </a:extLst>
            </p:cNvPr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14817" y="3146322"/>
              <a:ext cx="1028869" cy="1024472"/>
            </a:xfrm>
            <a:prstGeom prst="rect">
              <a:avLst/>
            </a:prstGeom>
          </p:spPr>
        </p:pic>
        <p:pic>
          <p:nvPicPr>
            <p:cNvPr id="26" name="Picture 25" descr="A green circle with black outline&#10;&#10;AI-generated content may be incorrect.">
              <a:extLst>
                <a:ext uri="{FF2B5EF4-FFF2-40B4-BE49-F238E27FC236}">
                  <a16:creationId xmlns:a16="http://schemas.microsoft.com/office/drawing/2014/main" id="{534858A1-FEC0-1A07-A225-E0065EAC3A45}"/>
                </a:ext>
              </a:extLst>
            </p:cNvPr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28254" y="3364800"/>
              <a:ext cx="753548" cy="750328"/>
            </a:xfrm>
            <a:prstGeom prst="rect">
              <a:avLst/>
            </a:prstGeom>
          </p:spPr>
        </p:pic>
        <p:pic>
          <p:nvPicPr>
            <p:cNvPr id="27" name="Picture 26" descr="A yellow circle with a black outline of a basketball&#10;&#10;AI-generated content may be incorrect.">
              <a:extLst>
                <a:ext uri="{FF2B5EF4-FFF2-40B4-BE49-F238E27FC236}">
                  <a16:creationId xmlns:a16="http://schemas.microsoft.com/office/drawing/2014/main" id="{5C413E1E-1D4C-E218-100F-8CFCAA657816}"/>
                </a:ext>
              </a:extLst>
            </p:cNvPr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35001" y="4071932"/>
              <a:ext cx="799566" cy="796148"/>
            </a:xfrm>
            <a:prstGeom prst="rect">
              <a:avLst/>
            </a:prstGeom>
          </p:spPr>
        </p:pic>
      </p:grpSp>
      <p:sp>
        <p:nvSpPr>
          <p:cNvPr id="3" name="object 28">
            <a:extLst>
              <a:ext uri="{FF2B5EF4-FFF2-40B4-BE49-F238E27FC236}">
                <a16:creationId xmlns:a16="http://schemas.microsoft.com/office/drawing/2014/main" id="{AAF9DFE9-AE26-F5DB-AE0A-884AAFF89C7C}"/>
              </a:ext>
            </a:extLst>
          </p:cNvPr>
          <p:cNvSpPr txBox="1">
            <a:spLocks/>
          </p:cNvSpPr>
          <p:nvPr/>
        </p:nvSpPr>
        <p:spPr>
          <a:xfrm>
            <a:off x="563067" y="6211682"/>
            <a:ext cx="2212408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760"/>
              </a:lnSpc>
            </a:pPr>
            <a:r>
              <a:rPr lang="en-GB" sz="1500" b="1" kern="0" spc="-10" dirty="0" err="1">
                <a:solidFill>
                  <a:srgbClr val="001951"/>
                </a:solidFill>
                <a:latin typeface="Arial"/>
                <a:cs typeface="Arial"/>
              </a:rPr>
              <a:t>pottytrainingguide.co.uk</a:t>
            </a:r>
            <a:endParaRPr lang="en-GB" sz="1500" b="1" kern="0" spc="-10" dirty="0">
              <a:solidFill>
                <a:srgbClr val="001951"/>
              </a:solidFill>
              <a:latin typeface="Arial"/>
              <a:cs typeface="Arial"/>
            </a:endParaRPr>
          </a:p>
        </p:txBody>
      </p:sp>
      <p:pic>
        <p:nvPicPr>
          <p:cNvPr id="4" name="object 5">
            <a:extLst>
              <a:ext uri="{FF2B5EF4-FFF2-40B4-BE49-F238E27FC236}">
                <a16:creationId xmlns:a16="http://schemas.microsoft.com/office/drawing/2014/main" id="{1F46775A-C042-3170-FF07-243DA9289778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2767" y="6262649"/>
            <a:ext cx="82025" cy="14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280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66E97-6CEB-CAE7-7836-9C0591A1A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E45DD-19B7-6F39-1FDA-BCCE34B02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5" y="556319"/>
            <a:ext cx="8359931" cy="784830"/>
          </a:xfrm>
        </p:spPr>
        <p:txBody>
          <a:bodyPr lIns="0"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Why Potty Training?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D774C9-6DCC-607A-1DC4-9BC2D4DBB3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9755" y="1540925"/>
            <a:ext cx="7472417" cy="4351587"/>
          </a:xfrm>
        </p:spPr>
        <p:txBody>
          <a:bodyPr lIns="0">
            <a:noAutofit/>
          </a:bodyPr>
          <a:lstStyle/>
          <a:p>
            <a:pPr marL="342900" indent="-342900">
              <a:buClr>
                <a:srgbClr val="163767"/>
              </a:buClr>
              <a:buFont typeface="Arial" panose="020B0604020202020204" pitchFamily="34" charset="0"/>
              <a:buChar char="•"/>
            </a:pPr>
            <a:r>
              <a:rPr lang="en-GB" b="1" dirty="0"/>
              <a:t>School readiness survey: </a:t>
            </a:r>
            <a:r>
              <a:rPr lang="en-GB" dirty="0"/>
              <a:t>25% start not toilet trained; 33% can’t feed or dress independently</a:t>
            </a:r>
          </a:p>
          <a:p>
            <a:pPr marL="342900" indent="-342900">
              <a:buClr>
                <a:srgbClr val="163767"/>
              </a:buClr>
              <a:buFont typeface="Arial" panose="020B0604020202020204" pitchFamily="34" charset="0"/>
              <a:buChar char="•"/>
            </a:pPr>
            <a:r>
              <a:rPr lang="en-GB" b="1" dirty="0"/>
              <a:t>Impact is huge: </a:t>
            </a:r>
            <a:r>
              <a:rPr lang="en-GB" dirty="0"/>
              <a:t>2.4 hours of teaching time lost every day and it affects every child</a:t>
            </a:r>
          </a:p>
          <a:p>
            <a:pPr marL="342900" indent="-342900">
              <a:buClr>
                <a:srgbClr val="163767"/>
              </a:buClr>
              <a:buFont typeface="Arial" panose="020B0604020202020204" pitchFamily="34" charset="0"/>
              <a:buChar char="•"/>
            </a:pPr>
            <a:r>
              <a:rPr lang="en-GB" b="1" dirty="0"/>
              <a:t>Lack of shared understanding: </a:t>
            </a:r>
            <a:r>
              <a:rPr lang="en-GB" dirty="0"/>
              <a:t>9 out of 10 parents say their child is ‘ready’; teachers say it’s closer to half</a:t>
            </a:r>
          </a:p>
          <a:p>
            <a:pPr marL="342900" indent="-342900">
              <a:buClr>
                <a:srgbClr val="163767"/>
              </a:buClr>
              <a:buFont typeface="Arial" panose="020B0604020202020204" pitchFamily="34" charset="0"/>
              <a:buChar char="•"/>
            </a:pPr>
            <a:r>
              <a:rPr lang="en-GB" b="1" dirty="0"/>
              <a:t>Nearly half of parents</a:t>
            </a:r>
            <a:r>
              <a:rPr lang="en-GB" dirty="0"/>
              <a:t> think children aren’t ready because parents don’t think it’s their job</a:t>
            </a:r>
          </a:p>
          <a:p>
            <a:pPr marL="342900" indent="-342900">
              <a:buClr>
                <a:srgbClr val="163767"/>
              </a:buClr>
              <a:buFont typeface="Arial" panose="020B0604020202020204" pitchFamily="34" charset="0"/>
              <a:buChar char="•"/>
            </a:pPr>
            <a:r>
              <a:rPr lang="en-GB" b="1" dirty="0"/>
              <a:t>National squeamishness about talking about</a:t>
            </a:r>
            <a:br>
              <a:rPr lang="en-GB" b="1" dirty="0"/>
            </a:br>
            <a:r>
              <a:rPr lang="en-GB" b="1" dirty="0"/>
              <a:t>parenting</a:t>
            </a:r>
            <a:r>
              <a:rPr lang="en-GB" dirty="0"/>
              <a:t> and there’s no single definition, leaving parents in the dark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265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BD6317-68F6-E152-51D2-514EB66A385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2766" y="2235193"/>
            <a:ext cx="6731806" cy="3733808"/>
          </a:xfrm>
        </p:spPr>
        <p:txBody>
          <a:bodyPr/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</a:pPr>
            <a:r>
              <a:rPr lang="en-GB" dirty="0">
                <a:latin typeface="Arial"/>
                <a:cs typeface="Arial"/>
              </a:rPr>
              <a:t>[</a:t>
            </a:r>
            <a:r>
              <a:rPr lang="en-GB" dirty="0">
                <a:highlight>
                  <a:srgbClr val="FFFF00"/>
                </a:highlight>
                <a:latin typeface="Arial"/>
                <a:cs typeface="Arial"/>
              </a:rPr>
              <a:t>NUMBER</a:t>
            </a:r>
            <a:r>
              <a:rPr lang="en-GB" dirty="0">
                <a:latin typeface="Arial"/>
                <a:cs typeface="Arial"/>
              </a:rPr>
              <a:t>] children</a:t>
            </a:r>
            <a:r>
              <a:rPr lang="en-GB" spc="-50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started</a:t>
            </a:r>
            <a:r>
              <a:rPr lang="en-GB" spc="-40" dirty="0">
                <a:latin typeface="Arial"/>
                <a:cs typeface="Arial"/>
              </a:rPr>
              <a:t> </a:t>
            </a:r>
            <a:r>
              <a:rPr lang="en-GB" spc="-10" dirty="0">
                <a:latin typeface="Arial"/>
                <a:cs typeface="Arial"/>
              </a:rPr>
              <a:t>Reception in September [</a:t>
            </a:r>
            <a:r>
              <a:rPr lang="en-GB" spc="-10" dirty="0">
                <a:highlight>
                  <a:srgbClr val="FFFF00"/>
                </a:highlight>
                <a:latin typeface="Arial"/>
                <a:cs typeface="Arial"/>
              </a:rPr>
              <a:t>YEAR</a:t>
            </a:r>
            <a:r>
              <a:rPr lang="en-GB" spc="-10" dirty="0">
                <a:latin typeface="Arial"/>
                <a:cs typeface="Arial"/>
              </a:rPr>
              <a:t>]</a:t>
            </a:r>
            <a:endParaRPr lang="en-GB" dirty="0">
              <a:latin typeface="Arial"/>
              <a:cs typeface="Arial"/>
            </a:endParaRPr>
          </a:p>
          <a:p>
            <a:pPr marL="342900" indent="-342900">
              <a:lnSpc>
                <a:spcPct val="100000"/>
              </a:lnSpc>
              <a:spcBef>
                <a:spcPts val="110"/>
              </a:spcBef>
              <a:buFont typeface="Arial" panose="020B0604020202020204" pitchFamily="34" charset="0"/>
              <a:buChar char="•"/>
            </a:pPr>
            <a:endParaRPr lang="en-GB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Arial"/>
                <a:cs typeface="Arial"/>
              </a:rPr>
              <a:t>[</a:t>
            </a:r>
            <a:r>
              <a:rPr lang="en-GB" dirty="0">
                <a:highlight>
                  <a:srgbClr val="FFFF00"/>
                </a:highlight>
                <a:latin typeface="Arial"/>
                <a:cs typeface="Arial"/>
              </a:rPr>
              <a:t>NUMBER</a:t>
            </a:r>
            <a:r>
              <a:rPr lang="en-GB" dirty="0">
                <a:latin typeface="Arial"/>
                <a:cs typeface="Arial"/>
              </a:rPr>
              <a:t>] children</a:t>
            </a:r>
            <a:r>
              <a:rPr lang="en-GB" spc="-25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started</a:t>
            </a:r>
            <a:r>
              <a:rPr lang="en-GB" spc="-20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in</a:t>
            </a:r>
            <a:r>
              <a:rPr lang="en-GB" spc="-25" dirty="0">
                <a:latin typeface="Arial"/>
                <a:cs typeface="Arial"/>
              </a:rPr>
              <a:t> </a:t>
            </a:r>
            <a:r>
              <a:rPr lang="en-GB" spc="-10" dirty="0">
                <a:latin typeface="Arial"/>
                <a:cs typeface="Arial"/>
              </a:rPr>
              <a:t>nappies</a:t>
            </a:r>
            <a:endParaRPr lang="en-GB" dirty="0">
              <a:latin typeface="Arial"/>
              <a:cs typeface="Arial"/>
            </a:endParaRPr>
          </a:p>
          <a:p>
            <a:pPr marL="342900" indent="-342900">
              <a:lnSpc>
                <a:spcPct val="100000"/>
              </a:lnSpc>
              <a:spcBef>
                <a:spcPts val="105"/>
              </a:spcBef>
              <a:buFont typeface="Arial" panose="020B0604020202020204" pitchFamily="34" charset="0"/>
              <a:buChar char="•"/>
            </a:pPr>
            <a:endParaRPr lang="en-GB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Arial"/>
                <a:cs typeface="Arial"/>
              </a:rPr>
              <a:t>[</a:t>
            </a:r>
            <a:r>
              <a:rPr lang="en-GB" dirty="0">
                <a:highlight>
                  <a:srgbClr val="FFFF00"/>
                </a:highlight>
                <a:latin typeface="Arial"/>
                <a:cs typeface="Arial"/>
              </a:rPr>
              <a:t>NUMBER</a:t>
            </a:r>
            <a:r>
              <a:rPr lang="en-GB" dirty="0">
                <a:latin typeface="Arial"/>
                <a:cs typeface="Arial"/>
              </a:rPr>
              <a:t>]</a:t>
            </a:r>
            <a:r>
              <a:rPr lang="en-GB" spc="-15" dirty="0">
                <a:latin typeface="Arial"/>
                <a:cs typeface="Arial"/>
              </a:rPr>
              <a:t> children </a:t>
            </a:r>
            <a:r>
              <a:rPr lang="en-GB" dirty="0">
                <a:latin typeface="Arial"/>
                <a:cs typeface="Arial"/>
              </a:rPr>
              <a:t>were</a:t>
            </a:r>
            <a:r>
              <a:rPr lang="en-GB" spc="-25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not</a:t>
            </a:r>
            <a:r>
              <a:rPr lang="en-GB" spc="-25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in</a:t>
            </a:r>
            <a:r>
              <a:rPr lang="en-GB" spc="-15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nappies</a:t>
            </a:r>
            <a:r>
              <a:rPr lang="en-GB" spc="-30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but</a:t>
            </a:r>
            <a:r>
              <a:rPr lang="en-GB" spc="-10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had</a:t>
            </a:r>
            <a:r>
              <a:rPr lang="en-GB" spc="-30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constant</a:t>
            </a:r>
            <a:r>
              <a:rPr lang="en-GB" spc="-15" dirty="0">
                <a:latin typeface="Arial"/>
                <a:cs typeface="Arial"/>
              </a:rPr>
              <a:t> </a:t>
            </a:r>
            <a:r>
              <a:rPr lang="en-GB" spc="-10" dirty="0">
                <a:latin typeface="Arial"/>
                <a:cs typeface="Arial"/>
              </a:rPr>
              <a:t>accidents</a:t>
            </a:r>
            <a:endParaRPr lang="en-GB" dirty="0">
              <a:latin typeface="Arial"/>
              <a:cs typeface="Arial"/>
            </a:endParaRPr>
          </a:p>
          <a:p>
            <a:pPr marL="342900" indent="-342900">
              <a:lnSpc>
                <a:spcPct val="100000"/>
              </a:lnSpc>
              <a:spcBef>
                <a:spcPts val="105"/>
              </a:spcBef>
              <a:buFont typeface="Arial" panose="020B0604020202020204" pitchFamily="34" charset="0"/>
              <a:buChar char="•"/>
            </a:pPr>
            <a:endParaRPr lang="en-GB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Arial"/>
                <a:cs typeface="Arial"/>
              </a:rPr>
              <a:t>[</a:t>
            </a:r>
            <a:r>
              <a:rPr lang="en-GB" dirty="0">
                <a:highlight>
                  <a:srgbClr val="FFFF00"/>
                </a:highlight>
                <a:latin typeface="Arial"/>
                <a:cs typeface="Arial"/>
              </a:rPr>
              <a:t>NUMBER</a:t>
            </a:r>
            <a:r>
              <a:rPr lang="en-GB" dirty="0">
                <a:latin typeface="Arial"/>
                <a:cs typeface="Arial"/>
              </a:rPr>
              <a:t>]</a:t>
            </a:r>
            <a:r>
              <a:rPr lang="en-GB" spc="-30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had</a:t>
            </a:r>
            <a:r>
              <a:rPr lang="en-GB" spc="-35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a</a:t>
            </a:r>
            <a:r>
              <a:rPr lang="en-GB" spc="-20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medically</a:t>
            </a:r>
            <a:r>
              <a:rPr lang="en-GB" spc="-45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diagnosed</a:t>
            </a:r>
            <a:r>
              <a:rPr lang="en-GB" spc="-45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bladder</a:t>
            </a:r>
            <a:r>
              <a:rPr lang="en-GB" spc="-20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and/or</a:t>
            </a:r>
            <a:r>
              <a:rPr lang="en-GB" spc="-35" dirty="0">
                <a:latin typeface="Arial"/>
                <a:cs typeface="Arial"/>
              </a:rPr>
              <a:t> </a:t>
            </a:r>
            <a:r>
              <a:rPr lang="en-GB" dirty="0">
                <a:latin typeface="Arial"/>
                <a:cs typeface="Arial"/>
              </a:rPr>
              <a:t>bowel</a:t>
            </a:r>
            <a:r>
              <a:rPr lang="en-GB" spc="-20" dirty="0">
                <a:latin typeface="Arial"/>
                <a:cs typeface="Arial"/>
              </a:rPr>
              <a:t> </a:t>
            </a:r>
            <a:r>
              <a:rPr lang="en-GB" spc="-10" dirty="0">
                <a:latin typeface="Arial"/>
                <a:cs typeface="Arial"/>
              </a:rPr>
              <a:t>issue</a:t>
            </a:r>
            <a:endParaRPr lang="en-GB" dirty="0">
              <a:latin typeface="Arial"/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560488A-A1B7-BF2D-82FE-0C18FEEB2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5" y="556319"/>
            <a:ext cx="7319635" cy="1477328"/>
          </a:xfrm>
        </p:spPr>
        <p:txBody>
          <a:bodyPr/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Why </a:t>
            </a:r>
            <a:r>
              <a:rPr lang="en-GB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[insert LA]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? Why now?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131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B7CE5-7D34-5199-9224-8AF17351D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8F59013-5967-C126-139A-AA42CF863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0524" y="287628"/>
            <a:ext cx="7856127" cy="1200329"/>
          </a:xfrm>
        </p:spPr>
        <p:txBody>
          <a:bodyPr/>
          <a:lstStyle/>
          <a:p>
            <a:r>
              <a:rPr lang="en-US" sz="5000" b="1" dirty="0">
                <a:latin typeface="Arial" panose="020B0604020202020204" pitchFamily="34" charset="0"/>
                <a:cs typeface="Arial" panose="020B0604020202020204" pitchFamily="34" charset="0"/>
              </a:rPr>
              <a:t>Call to Action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F10D9CB-3601-8DE9-FC25-1ADE5BE360E5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52168" y="1721225"/>
            <a:ext cx="8208952" cy="4924124"/>
          </a:xfrm>
        </p:spPr>
        <p:txBody>
          <a:bodyPr>
            <a:noAutofit/>
          </a:bodyPr>
          <a:lstStyle/>
          <a:p>
            <a:r>
              <a:rPr lang="en-GB" sz="2000" b="1" dirty="0">
                <a:latin typeface="Arial"/>
                <a:cs typeface="Arial"/>
              </a:rPr>
              <a:t>How</a:t>
            </a:r>
            <a:r>
              <a:rPr lang="en-GB" sz="2000" b="1" spc="-25" dirty="0">
                <a:latin typeface="Arial"/>
                <a:cs typeface="Arial"/>
              </a:rPr>
              <a:t> </a:t>
            </a:r>
            <a:r>
              <a:rPr lang="en-GB" sz="2000" b="1" dirty="0">
                <a:latin typeface="Arial"/>
                <a:cs typeface="Arial"/>
              </a:rPr>
              <a:t>you</a:t>
            </a:r>
            <a:r>
              <a:rPr lang="en-GB" sz="2000" b="1" spc="-30" dirty="0">
                <a:latin typeface="Arial"/>
                <a:cs typeface="Arial"/>
              </a:rPr>
              <a:t> </a:t>
            </a:r>
            <a:r>
              <a:rPr lang="en-GB" sz="2000" b="1" dirty="0">
                <a:latin typeface="Arial"/>
                <a:cs typeface="Arial"/>
              </a:rPr>
              <a:t>can</a:t>
            </a:r>
            <a:r>
              <a:rPr lang="en-GB" sz="2000" b="1" spc="-40" dirty="0">
                <a:latin typeface="Arial"/>
                <a:cs typeface="Arial"/>
              </a:rPr>
              <a:t> </a:t>
            </a:r>
            <a:r>
              <a:rPr lang="en-GB" sz="2000" b="1" dirty="0">
                <a:latin typeface="Arial"/>
                <a:cs typeface="Arial"/>
              </a:rPr>
              <a:t>support</a:t>
            </a:r>
            <a:r>
              <a:rPr lang="en-GB" sz="2000" b="1" spc="-15" dirty="0">
                <a:latin typeface="Arial"/>
                <a:cs typeface="Arial"/>
              </a:rPr>
              <a:t> </a:t>
            </a:r>
            <a:r>
              <a:rPr lang="en-GB" sz="2000" b="1" dirty="0">
                <a:latin typeface="Arial"/>
                <a:cs typeface="Arial"/>
              </a:rPr>
              <a:t>in</a:t>
            </a:r>
            <a:r>
              <a:rPr lang="en-GB" sz="2000" b="1" spc="-35" dirty="0">
                <a:latin typeface="Arial"/>
                <a:cs typeface="Arial"/>
              </a:rPr>
              <a:t> </a:t>
            </a:r>
            <a:r>
              <a:rPr lang="en-GB" sz="2000" b="1" dirty="0">
                <a:latin typeface="Arial"/>
                <a:cs typeface="Arial"/>
              </a:rPr>
              <a:t>your</a:t>
            </a:r>
            <a:r>
              <a:rPr lang="en-GB" sz="2000" b="1" spc="-15" dirty="0">
                <a:latin typeface="Arial"/>
                <a:cs typeface="Arial"/>
              </a:rPr>
              <a:t> </a:t>
            </a:r>
            <a:r>
              <a:rPr lang="en-GB" sz="2000" b="1" dirty="0">
                <a:latin typeface="Arial"/>
                <a:cs typeface="Arial"/>
              </a:rPr>
              <a:t>settings</a:t>
            </a:r>
            <a:r>
              <a:rPr lang="en-GB" sz="2000" b="1" spc="-35" dirty="0">
                <a:latin typeface="Arial"/>
                <a:cs typeface="Arial"/>
              </a:rPr>
              <a:t> </a:t>
            </a:r>
            <a:r>
              <a:rPr lang="en-GB" sz="2000" b="1" dirty="0">
                <a:latin typeface="Arial"/>
                <a:cs typeface="Arial"/>
              </a:rPr>
              <a:t>and</a:t>
            </a:r>
            <a:r>
              <a:rPr lang="en-GB" sz="2000" b="1" spc="-35" dirty="0">
                <a:latin typeface="Arial"/>
                <a:cs typeface="Arial"/>
              </a:rPr>
              <a:t> </a:t>
            </a:r>
            <a:r>
              <a:rPr lang="en-GB" sz="2000" b="1" spc="-10" dirty="0">
                <a:latin typeface="Arial"/>
                <a:cs typeface="Arial"/>
              </a:rPr>
              <a:t>schools?</a:t>
            </a:r>
          </a:p>
          <a:p>
            <a:endParaRPr lang="en-GB" sz="2000" b="1" dirty="0">
              <a:latin typeface="Arial"/>
              <a:cs typeface="Arial"/>
            </a:endParaRPr>
          </a:p>
          <a:p>
            <a:r>
              <a:rPr lang="en-GB" sz="2000" dirty="0"/>
              <a:t>Communicate with families using: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The Starting Reception definition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The Potty Training Guide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The Potty Training Guide A4 Poster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The Potty Training Guide – A5 leaflets/postcards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Flow chart for practitioners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Flow chart for parents</a:t>
            </a:r>
          </a:p>
        </p:txBody>
      </p:sp>
      <p:sp>
        <p:nvSpPr>
          <p:cNvPr id="4" name="object 28">
            <a:extLst>
              <a:ext uri="{FF2B5EF4-FFF2-40B4-BE49-F238E27FC236}">
                <a16:creationId xmlns:a16="http://schemas.microsoft.com/office/drawing/2014/main" id="{7C2E464A-B651-037D-C31D-3783AEDE0E16}"/>
              </a:ext>
            </a:extLst>
          </p:cNvPr>
          <p:cNvSpPr txBox="1">
            <a:spLocks/>
          </p:cNvSpPr>
          <p:nvPr/>
        </p:nvSpPr>
        <p:spPr>
          <a:xfrm>
            <a:off x="563067" y="6211682"/>
            <a:ext cx="239240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760"/>
              </a:lnSpc>
            </a:pPr>
            <a:r>
              <a:rPr lang="en-GB" sz="1500" b="1" kern="0" spc="-10" dirty="0" err="1">
                <a:solidFill>
                  <a:srgbClr val="001951"/>
                </a:solidFill>
                <a:latin typeface="Arial"/>
                <a:cs typeface="Arial"/>
              </a:rPr>
              <a:t>pottytrainingguide.co.uk</a:t>
            </a:r>
            <a:endParaRPr lang="en-GB" sz="1500" b="1" kern="0" spc="-10" dirty="0">
              <a:solidFill>
                <a:srgbClr val="001951"/>
              </a:solidFill>
              <a:latin typeface="Arial"/>
              <a:cs typeface="Arial"/>
            </a:endParaRPr>
          </a:p>
        </p:txBody>
      </p:sp>
      <p:pic>
        <p:nvPicPr>
          <p:cNvPr id="5" name="object 5">
            <a:extLst>
              <a:ext uri="{FF2B5EF4-FFF2-40B4-BE49-F238E27FC236}">
                <a16:creationId xmlns:a16="http://schemas.microsoft.com/office/drawing/2014/main" id="{E1AA029D-CDFA-A695-F958-B82A084C311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2767" y="6262649"/>
            <a:ext cx="82025" cy="142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9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A9548-C956-E559-73BD-E2DD58A53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21FB4-2EE4-C1BB-BF94-8FA33C5642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4973444" cy="6858000"/>
          </a:xfrm>
          <a:solidFill>
            <a:srgbClr val="001951"/>
          </a:soli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GB" sz="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Starting Reception Definition</a:t>
            </a:r>
          </a:p>
          <a:p>
            <a:pPr marL="0" indent="0" algn="ctr">
              <a:buNone/>
            </a:pPr>
            <a:endParaRPr lang="en-GB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copy of the Starting Reception definition will be provided by post to every family with a child starting Reception in September [</a:t>
            </a:r>
            <a:r>
              <a:rPr lang="en-GB" sz="2000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]. They will also be distributed to pharmacies, GPs, family hubs, children’s centres, libraries, children’s mental health services, schools, nurseries, childminders and the local authority health teams [</a:t>
            </a:r>
            <a:r>
              <a:rPr lang="en-GB" sz="2000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EDIT LIST AS RELEVANT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].</a:t>
            </a: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F9F606EA-E9EA-7C33-3178-69EF52781430}"/>
              </a:ext>
            </a:extLst>
          </p:cNvPr>
          <p:cNvSpPr txBox="1">
            <a:spLocks/>
          </p:cNvSpPr>
          <p:nvPr/>
        </p:nvSpPr>
        <p:spPr>
          <a:xfrm>
            <a:off x="7218557" y="496618"/>
            <a:ext cx="3273998" cy="5864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 dirty="0">
                <a:highlight>
                  <a:srgbClr val="FFFF00"/>
                </a:highlight>
                <a:latin typeface="Arial"/>
                <a:cs typeface="Arial"/>
              </a:rPr>
              <a:t>INSERT Image</a:t>
            </a:r>
            <a:endParaRPr lang="en-GB" sz="20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86244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8E4F9-9A5D-C32F-4A86-DB906C34A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139DA-61F1-6E3D-EB6B-F3FFB3B6F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4973444" cy="6858000"/>
          </a:xfrm>
          <a:solidFill>
            <a:srgbClr val="001951"/>
          </a:soli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GB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Potty Training Guide</a:t>
            </a:r>
          </a:p>
          <a:p>
            <a:pPr marL="0" indent="0" algn="ctr">
              <a:buNone/>
            </a:pPr>
            <a:endParaRPr lang="en-GB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copy of The Potty Training Guide will be provided by post to evert family with a child starting Reception in September [</a:t>
            </a:r>
            <a:r>
              <a:rPr lang="en-GB" sz="2000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YEAR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]. They will also be distributed to pharmacies, GPs, family hubs, children’s centres, libraries, children’s mental health services, schools, nurseries, childminders and the local authority health teams [</a:t>
            </a:r>
            <a:r>
              <a:rPr lang="en-GB" sz="2000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EDIT LIST AS RELEVANT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].</a:t>
            </a:r>
          </a:p>
        </p:txBody>
      </p:sp>
      <p:sp>
        <p:nvSpPr>
          <p:cNvPr id="2" name="object 28">
            <a:extLst>
              <a:ext uri="{FF2B5EF4-FFF2-40B4-BE49-F238E27FC236}">
                <a16:creationId xmlns:a16="http://schemas.microsoft.com/office/drawing/2014/main" id="{11C32F93-835A-8FC3-A2F1-AFB71DC88097}"/>
              </a:ext>
            </a:extLst>
          </p:cNvPr>
          <p:cNvSpPr txBox="1">
            <a:spLocks/>
          </p:cNvSpPr>
          <p:nvPr/>
        </p:nvSpPr>
        <p:spPr>
          <a:xfrm>
            <a:off x="563067" y="6211682"/>
            <a:ext cx="239240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760"/>
              </a:lnSpc>
            </a:pPr>
            <a:r>
              <a:rPr lang="en-GB" sz="1500" b="1" kern="0" spc="-10" dirty="0" err="1">
                <a:solidFill>
                  <a:schemeClr val="bg1"/>
                </a:solidFill>
                <a:latin typeface="Arial"/>
                <a:cs typeface="Arial"/>
              </a:rPr>
              <a:t>pottytrainingguide.co.uk</a:t>
            </a:r>
            <a:endParaRPr lang="en-GB" sz="1500" b="1" kern="0" spc="-1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4" name="object 5">
            <a:extLst>
              <a:ext uri="{FF2B5EF4-FFF2-40B4-BE49-F238E27FC236}">
                <a16:creationId xmlns:a16="http://schemas.microsoft.com/office/drawing/2014/main" id="{DE0FE945-D5B3-0FDB-8BEC-BC5F71164C13}"/>
              </a:ext>
            </a:extLst>
          </p:cNvPr>
          <p:cNvPicPr/>
          <p:nvPr/>
        </p:nvPicPr>
        <p:blipFill>
          <a:blip r:embed="rId3" cstate="print">
            <a:lum bright="70000" contrast="-70000"/>
          </a:blip>
          <a:stretch>
            <a:fillRect/>
          </a:stretch>
        </p:blipFill>
        <p:spPr>
          <a:xfrm>
            <a:off x="452767" y="6262649"/>
            <a:ext cx="82025" cy="142646"/>
          </a:xfrm>
          <a:prstGeom prst="rect">
            <a:avLst/>
          </a:prstGeom>
        </p:spPr>
      </p:pic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E9DC7896-81D4-6FAA-5EFD-E0A4418299CF}"/>
              </a:ext>
            </a:extLst>
          </p:cNvPr>
          <p:cNvSpPr txBox="1">
            <a:spLocks/>
          </p:cNvSpPr>
          <p:nvPr/>
        </p:nvSpPr>
        <p:spPr>
          <a:xfrm>
            <a:off x="7218557" y="496618"/>
            <a:ext cx="3273998" cy="5864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 dirty="0">
                <a:highlight>
                  <a:srgbClr val="FFFF00"/>
                </a:highlight>
                <a:latin typeface="Arial"/>
                <a:cs typeface="Arial"/>
              </a:rPr>
              <a:t>INSERT Image</a:t>
            </a:r>
            <a:endParaRPr lang="en-GB" sz="20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388899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38DD0-9CD9-F8EC-E112-519FC4395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1CCEB7-53D0-EF47-163C-C7A64BF93D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4973444" cy="6858000"/>
          </a:xfrm>
          <a:solidFill>
            <a:srgbClr val="001951"/>
          </a:soli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GB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A4 Poster</a:t>
            </a:r>
          </a:p>
          <a:p>
            <a:pPr marL="0" indent="0" algn="ctr">
              <a:buNone/>
            </a:pPr>
            <a:endParaRPr lang="en-GB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will also be distributed to pharmacies, GPs, family hubs, children’s centres, libraries, children’s mental health services, schools, nurseries, childminders and the local authority health teams [</a:t>
            </a:r>
            <a:r>
              <a:rPr lang="en-GB" sz="2000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EDIT LIST AS RELEVANT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].</a:t>
            </a:r>
          </a:p>
        </p:txBody>
      </p:sp>
      <p:pic>
        <p:nvPicPr>
          <p:cNvPr id="4" name="object 5">
            <a:extLst>
              <a:ext uri="{FF2B5EF4-FFF2-40B4-BE49-F238E27FC236}">
                <a16:creationId xmlns:a16="http://schemas.microsoft.com/office/drawing/2014/main" id="{3CF29F71-AC27-D7F9-FA7C-6F9BB73E91B8}"/>
              </a:ext>
            </a:extLst>
          </p:cNvPr>
          <p:cNvPicPr/>
          <p:nvPr/>
        </p:nvPicPr>
        <p:blipFill>
          <a:blip r:embed="rId3" cstate="print">
            <a:lum bright="70000" contrast="-70000"/>
          </a:blip>
          <a:stretch>
            <a:fillRect/>
          </a:stretch>
        </p:blipFill>
        <p:spPr>
          <a:xfrm>
            <a:off x="452767" y="6262649"/>
            <a:ext cx="82025" cy="142646"/>
          </a:xfrm>
          <a:prstGeom prst="rect">
            <a:avLst/>
          </a:prstGeom>
        </p:spPr>
      </p:pic>
      <p:sp>
        <p:nvSpPr>
          <p:cNvPr id="23" name="Text Placeholder 1">
            <a:extLst>
              <a:ext uri="{FF2B5EF4-FFF2-40B4-BE49-F238E27FC236}">
                <a16:creationId xmlns:a16="http://schemas.microsoft.com/office/drawing/2014/main" id="{CDFF5855-9CBE-FF8C-D0D5-9E1B0D46440E}"/>
              </a:ext>
            </a:extLst>
          </p:cNvPr>
          <p:cNvSpPr txBox="1">
            <a:spLocks/>
          </p:cNvSpPr>
          <p:nvPr/>
        </p:nvSpPr>
        <p:spPr>
          <a:xfrm>
            <a:off x="7218557" y="496618"/>
            <a:ext cx="3273998" cy="5864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 dirty="0">
                <a:highlight>
                  <a:srgbClr val="FFFF00"/>
                </a:highlight>
                <a:latin typeface="Arial"/>
                <a:cs typeface="Arial"/>
              </a:rPr>
              <a:t>INSERT Image</a:t>
            </a:r>
            <a:endParaRPr lang="en-GB" sz="2000" dirty="0">
              <a:highlight>
                <a:srgbClr val="FFFF00"/>
              </a:highlight>
            </a:endParaRPr>
          </a:p>
        </p:txBody>
      </p:sp>
      <p:sp>
        <p:nvSpPr>
          <p:cNvPr id="5" name="object 28">
            <a:extLst>
              <a:ext uri="{FF2B5EF4-FFF2-40B4-BE49-F238E27FC236}">
                <a16:creationId xmlns:a16="http://schemas.microsoft.com/office/drawing/2014/main" id="{DD990A87-5C76-B267-D2A2-9D7718F85771}"/>
              </a:ext>
            </a:extLst>
          </p:cNvPr>
          <p:cNvSpPr txBox="1">
            <a:spLocks/>
          </p:cNvSpPr>
          <p:nvPr/>
        </p:nvSpPr>
        <p:spPr>
          <a:xfrm>
            <a:off x="563067" y="6211682"/>
            <a:ext cx="239240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760"/>
              </a:lnSpc>
            </a:pPr>
            <a:r>
              <a:rPr lang="en-GB" sz="1500" b="1" kern="0" spc="-10" dirty="0" err="1">
                <a:solidFill>
                  <a:schemeClr val="bg1"/>
                </a:solidFill>
                <a:latin typeface="Arial"/>
                <a:cs typeface="Arial"/>
              </a:rPr>
              <a:t>pottytrainingguide.co.uk</a:t>
            </a:r>
            <a:endParaRPr lang="en-GB" sz="1500" b="1" kern="0" spc="-1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14585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9F45B-C153-237E-7724-630F2C3D4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743C9-95ED-6713-15DE-E69BE84F0E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4973444" cy="6858000"/>
          </a:xfrm>
          <a:solidFill>
            <a:srgbClr val="001951"/>
          </a:soli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GB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A5 Leaflet/ Postcard</a:t>
            </a:r>
          </a:p>
          <a:p>
            <a:pPr marL="0" indent="0" algn="ctr">
              <a:buNone/>
            </a:pPr>
            <a:endParaRPr lang="en-GB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will also be distributed to pharmacies, GPs, family hubs, children’s centres, libraries, children’s mental health services, schools, nurseries, childminders and the local authority health teams [</a:t>
            </a:r>
            <a:r>
              <a:rPr lang="en-GB" sz="2000" dirty="0">
                <a:solidFill>
                  <a:srgbClr val="FF0000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EDIT LIST AS RELEVANT</a:t>
            </a: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].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BEAE1F4C-4217-B858-B809-B1127FBA0000}"/>
              </a:ext>
            </a:extLst>
          </p:cNvPr>
          <p:cNvSpPr txBox="1">
            <a:spLocks/>
          </p:cNvSpPr>
          <p:nvPr/>
        </p:nvSpPr>
        <p:spPr>
          <a:xfrm>
            <a:off x="7218557" y="496618"/>
            <a:ext cx="3273998" cy="5864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 dirty="0">
                <a:highlight>
                  <a:srgbClr val="FFFF00"/>
                </a:highlight>
                <a:latin typeface="Arial"/>
                <a:cs typeface="Arial"/>
              </a:rPr>
              <a:t>INSERT Image</a:t>
            </a:r>
            <a:endParaRPr lang="en-GB" sz="2000" dirty="0">
              <a:highlight>
                <a:srgbClr val="FFFF00"/>
              </a:highlight>
            </a:endParaRPr>
          </a:p>
        </p:txBody>
      </p:sp>
      <p:pic>
        <p:nvPicPr>
          <p:cNvPr id="4" name="object 5">
            <a:extLst>
              <a:ext uri="{FF2B5EF4-FFF2-40B4-BE49-F238E27FC236}">
                <a16:creationId xmlns:a16="http://schemas.microsoft.com/office/drawing/2014/main" id="{EED93D1D-E966-36DE-238A-F42EC19553DB}"/>
              </a:ext>
            </a:extLst>
          </p:cNvPr>
          <p:cNvPicPr/>
          <p:nvPr/>
        </p:nvPicPr>
        <p:blipFill>
          <a:blip r:embed="rId3" cstate="print">
            <a:lum bright="70000" contrast="-70000"/>
          </a:blip>
          <a:stretch>
            <a:fillRect/>
          </a:stretch>
        </p:blipFill>
        <p:spPr>
          <a:xfrm>
            <a:off x="452767" y="6262649"/>
            <a:ext cx="82025" cy="142646"/>
          </a:xfrm>
          <a:prstGeom prst="rect">
            <a:avLst/>
          </a:prstGeom>
        </p:spPr>
      </p:pic>
      <p:sp>
        <p:nvSpPr>
          <p:cNvPr id="5" name="object 28">
            <a:extLst>
              <a:ext uri="{FF2B5EF4-FFF2-40B4-BE49-F238E27FC236}">
                <a16:creationId xmlns:a16="http://schemas.microsoft.com/office/drawing/2014/main" id="{E9746CCB-B8CA-A3F3-FFE8-902D573675B8}"/>
              </a:ext>
            </a:extLst>
          </p:cNvPr>
          <p:cNvSpPr txBox="1">
            <a:spLocks/>
          </p:cNvSpPr>
          <p:nvPr/>
        </p:nvSpPr>
        <p:spPr>
          <a:xfrm>
            <a:off x="563067" y="6211682"/>
            <a:ext cx="239240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760"/>
              </a:lnSpc>
            </a:pPr>
            <a:r>
              <a:rPr lang="en-GB" sz="1500" b="1" kern="0" spc="-10" dirty="0" err="1">
                <a:solidFill>
                  <a:schemeClr val="bg1"/>
                </a:solidFill>
                <a:latin typeface="Arial"/>
                <a:cs typeface="Arial"/>
              </a:rPr>
              <a:t>pottytrainingguide.co.uk</a:t>
            </a:r>
            <a:endParaRPr lang="en-GB" sz="1500" b="1" kern="0" spc="-1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9174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41D0A-2230-1960-9D6E-123230BA1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564F63-C27C-C38C-EA86-CBF67EEC2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4973444" cy="6858000"/>
          </a:xfrm>
          <a:solidFill>
            <a:srgbClr val="001951"/>
          </a:soli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GB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Flowchart for Practitioners</a:t>
            </a:r>
          </a:p>
          <a:p>
            <a:pPr marL="0" indent="0" algn="ctr">
              <a:buNone/>
            </a:pPr>
            <a:endParaRPr lang="en-GB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will be available in digital format and will help practitioners understand what support is available as part of the programme.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0217B97-7F33-05F1-4D7C-0E9A7BB9F2D0}"/>
              </a:ext>
            </a:extLst>
          </p:cNvPr>
          <p:cNvSpPr txBox="1">
            <a:spLocks/>
          </p:cNvSpPr>
          <p:nvPr/>
        </p:nvSpPr>
        <p:spPr>
          <a:xfrm>
            <a:off x="7218557" y="496618"/>
            <a:ext cx="3273998" cy="5864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 dirty="0">
                <a:highlight>
                  <a:srgbClr val="FFFF00"/>
                </a:highlight>
                <a:latin typeface="Arial"/>
                <a:cs typeface="Arial"/>
              </a:rPr>
              <a:t>INSERT Image</a:t>
            </a:r>
            <a:endParaRPr lang="en-GB" sz="2000" dirty="0">
              <a:highlight>
                <a:srgbClr val="FFFF00"/>
              </a:highlight>
            </a:endParaRPr>
          </a:p>
        </p:txBody>
      </p:sp>
      <p:pic>
        <p:nvPicPr>
          <p:cNvPr id="4" name="object 5">
            <a:extLst>
              <a:ext uri="{FF2B5EF4-FFF2-40B4-BE49-F238E27FC236}">
                <a16:creationId xmlns:a16="http://schemas.microsoft.com/office/drawing/2014/main" id="{08B5DF7C-93D0-0293-D0CF-D962DEE1DF22}"/>
              </a:ext>
            </a:extLst>
          </p:cNvPr>
          <p:cNvPicPr/>
          <p:nvPr/>
        </p:nvPicPr>
        <p:blipFill>
          <a:blip r:embed="rId3" cstate="print">
            <a:lum bright="70000" contrast="-70000"/>
          </a:blip>
          <a:stretch>
            <a:fillRect/>
          </a:stretch>
        </p:blipFill>
        <p:spPr>
          <a:xfrm>
            <a:off x="452767" y="6262649"/>
            <a:ext cx="82025" cy="142646"/>
          </a:xfrm>
          <a:prstGeom prst="rect">
            <a:avLst/>
          </a:prstGeom>
        </p:spPr>
      </p:pic>
      <p:sp>
        <p:nvSpPr>
          <p:cNvPr id="5" name="object 28">
            <a:extLst>
              <a:ext uri="{FF2B5EF4-FFF2-40B4-BE49-F238E27FC236}">
                <a16:creationId xmlns:a16="http://schemas.microsoft.com/office/drawing/2014/main" id="{1411166B-93D0-1FBA-A149-EC3110B90E1D}"/>
              </a:ext>
            </a:extLst>
          </p:cNvPr>
          <p:cNvSpPr txBox="1">
            <a:spLocks/>
          </p:cNvSpPr>
          <p:nvPr/>
        </p:nvSpPr>
        <p:spPr>
          <a:xfrm>
            <a:off x="563067" y="6211682"/>
            <a:ext cx="239240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760"/>
              </a:lnSpc>
            </a:pPr>
            <a:r>
              <a:rPr lang="en-GB" sz="1500" b="1" kern="0" spc="-10" dirty="0" err="1">
                <a:solidFill>
                  <a:schemeClr val="bg1"/>
                </a:solidFill>
                <a:latin typeface="Arial"/>
                <a:cs typeface="Arial"/>
              </a:rPr>
              <a:t>pottytrainingguide.co.uk</a:t>
            </a:r>
            <a:endParaRPr lang="en-GB" sz="1500" b="1" kern="0" spc="-1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3844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F566C-99F7-8371-9663-20EB5FA2E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A31F86-E6FA-2DF5-109C-71714AA8D1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0"/>
            <a:ext cx="4973444" cy="6858000"/>
          </a:xfrm>
          <a:solidFill>
            <a:srgbClr val="001951"/>
          </a:soli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GB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Flowchart for Parents</a:t>
            </a:r>
          </a:p>
          <a:p>
            <a:pPr marL="0" indent="0" algn="ctr">
              <a:buNone/>
            </a:pPr>
            <a:endParaRPr lang="en-GB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will be available in digital format and will help parents/families understand what support is available as part of the programme.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1A4BAF4F-DABD-5566-3EE4-59E5E9504C89}"/>
              </a:ext>
            </a:extLst>
          </p:cNvPr>
          <p:cNvSpPr txBox="1">
            <a:spLocks/>
          </p:cNvSpPr>
          <p:nvPr/>
        </p:nvSpPr>
        <p:spPr>
          <a:xfrm>
            <a:off x="7218557" y="496618"/>
            <a:ext cx="3273998" cy="58647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 dirty="0">
                <a:highlight>
                  <a:srgbClr val="FFFF00"/>
                </a:highlight>
                <a:latin typeface="Arial"/>
                <a:cs typeface="Arial"/>
              </a:rPr>
              <a:t>INSERT Image</a:t>
            </a:r>
            <a:endParaRPr lang="en-GB" sz="2000" dirty="0">
              <a:highlight>
                <a:srgbClr val="FFFF00"/>
              </a:highlight>
            </a:endParaRPr>
          </a:p>
        </p:txBody>
      </p:sp>
      <p:pic>
        <p:nvPicPr>
          <p:cNvPr id="4" name="object 5">
            <a:extLst>
              <a:ext uri="{FF2B5EF4-FFF2-40B4-BE49-F238E27FC236}">
                <a16:creationId xmlns:a16="http://schemas.microsoft.com/office/drawing/2014/main" id="{B30E0101-D6E5-1C4E-D433-FE38ADC696F2}"/>
              </a:ext>
            </a:extLst>
          </p:cNvPr>
          <p:cNvPicPr/>
          <p:nvPr/>
        </p:nvPicPr>
        <p:blipFill>
          <a:blip r:embed="rId3" cstate="print">
            <a:lum bright="70000" contrast="-70000"/>
          </a:blip>
          <a:stretch>
            <a:fillRect/>
          </a:stretch>
        </p:blipFill>
        <p:spPr>
          <a:xfrm>
            <a:off x="452767" y="6262649"/>
            <a:ext cx="82025" cy="142646"/>
          </a:xfrm>
          <a:prstGeom prst="rect">
            <a:avLst/>
          </a:prstGeom>
        </p:spPr>
      </p:pic>
      <p:sp>
        <p:nvSpPr>
          <p:cNvPr id="5" name="object 28">
            <a:extLst>
              <a:ext uri="{FF2B5EF4-FFF2-40B4-BE49-F238E27FC236}">
                <a16:creationId xmlns:a16="http://schemas.microsoft.com/office/drawing/2014/main" id="{292C3108-D757-FECB-97A8-781ACD779CA9}"/>
              </a:ext>
            </a:extLst>
          </p:cNvPr>
          <p:cNvSpPr txBox="1">
            <a:spLocks/>
          </p:cNvSpPr>
          <p:nvPr/>
        </p:nvSpPr>
        <p:spPr>
          <a:xfrm>
            <a:off x="563067" y="6211682"/>
            <a:ext cx="2392404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1760"/>
              </a:lnSpc>
            </a:pPr>
            <a:r>
              <a:rPr lang="en-GB" sz="1500" b="1" kern="0" spc="-10" dirty="0" err="1">
                <a:solidFill>
                  <a:schemeClr val="bg1"/>
                </a:solidFill>
                <a:latin typeface="Arial"/>
                <a:cs typeface="Arial"/>
              </a:rPr>
              <a:t>pottytrainingguide.co.uk</a:t>
            </a:r>
            <a:endParaRPr lang="en-GB" sz="1500" b="1" kern="0" spc="-1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9748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B34063-A08B-DECC-E266-09B059FCC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access printed copies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E03DA85-AAFC-64ED-88BE-FAB66BD0719F}"/>
              </a:ext>
            </a:extLst>
          </p:cNvPr>
          <p:cNvGrpSpPr/>
          <p:nvPr/>
        </p:nvGrpSpPr>
        <p:grpSpPr>
          <a:xfrm>
            <a:off x="452764" y="2589966"/>
            <a:ext cx="4948969" cy="2262764"/>
            <a:chOff x="452764" y="2589966"/>
            <a:chExt cx="4948969" cy="2262764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A46F4AE7-D9ED-C453-E53D-F18BB1552C18}"/>
                </a:ext>
              </a:extLst>
            </p:cNvPr>
            <p:cNvSpPr/>
            <p:nvPr/>
          </p:nvSpPr>
          <p:spPr>
            <a:xfrm>
              <a:off x="452764" y="2589966"/>
              <a:ext cx="4948969" cy="1883587"/>
            </a:xfrm>
            <a:prstGeom prst="roundRect">
              <a:avLst>
                <a:gd name="adj" fmla="val 79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180000" rtlCol="0" anchor="t"/>
            <a:lstStyle/>
            <a:p>
              <a:pPr marL="342900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GB" sz="2000" dirty="0">
                  <a:solidFill>
                    <a:schemeClr val="tx1"/>
                  </a:solidFill>
                  <a:highlight>
                    <a:srgbClr val="FFFF00"/>
                  </a:highlight>
                  <a:latin typeface="Figtree" pitchFamily="2" charset="0"/>
                </a:rPr>
                <a:t>INSERT DETAIL</a:t>
              </a:r>
            </a:p>
            <a:p>
              <a:pPr marL="342900" indent="-3429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GB" sz="2000" b="1" dirty="0">
                  <a:solidFill>
                    <a:schemeClr val="tx1"/>
                  </a:solidFill>
                  <a:latin typeface="Figtree" pitchFamily="2" charset="0"/>
                </a:rPr>
                <a:t> </a:t>
              </a:r>
              <a:endParaRPr lang="en-GB" sz="2000" b="1" dirty="0">
                <a:solidFill>
                  <a:srgbClr val="163767"/>
                </a:solidFill>
                <a:latin typeface="Figtree" pitchFamily="2" charset="0"/>
              </a:endParaRPr>
            </a:p>
            <a:p>
              <a:pPr algn="ctr"/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5" name="Right Triangle 4">
              <a:extLst>
                <a:ext uri="{FF2B5EF4-FFF2-40B4-BE49-F238E27FC236}">
                  <a16:creationId xmlns:a16="http://schemas.microsoft.com/office/drawing/2014/main" id="{BB652D59-219E-1EF8-1CB7-3D944EC3C462}"/>
                </a:ext>
              </a:extLst>
            </p:cNvPr>
            <p:cNvSpPr/>
            <p:nvPr/>
          </p:nvSpPr>
          <p:spPr>
            <a:xfrm rot="10800000" flipH="1">
              <a:off x="721490" y="4456620"/>
              <a:ext cx="396110" cy="39611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6989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AD695-3AF9-A5D0-69C5-9176454B5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DA36DEC-3D79-EED0-7947-83A4D518FBD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52168" y="1721225"/>
            <a:ext cx="8208952" cy="1125787"/>
          </a:xfrm>
        </p:spPr>
        <p:txBody>
          <a:bodyPr>
            <a:noAutofit/>
          </a:bodyPr>
          <a:lstStyle/>
          <a:p>
            <a:pPr>
              <a:lnSpc>
                <a:spcPts val="2735"/>
              </a:lnSpc>
              <a:spcBef>
                <a:spcPts val="100"/>
              </a:spcBef>
            </a:pPr>
            <a:r>
              <a:rPr lang="en-GB" sz="2000" dirty="0">
                <a:latin typeface="Arial"/>
                <a:cs typeface="Arial"/>
              </a:rPr>
              <a:t>There is a range</a:t>
            </a:r>
            <a:r>
              <a:rPr lang="en-GB" sz="2000" spc="-15" dirty="0">
                <a:latin typeface="Arial"/>
                <a:cs typeface="Arial"/>
              </a:rPr>
              <a:t> </a:t>
            </a:r>
            <a:r>
              <a:rPr lang="en-GB" sz="2000" dirty="0">
                <a:latin typeface="Arial"/>
                <a:cs typeface="Arial"/>
              </a:rPr>
              <a:t>of</a:t>
            </a:r>
            <a:r>
              <a:rPr lang="en-GB" sz="2000" spc="-35" dirty="0">
                <a:latin typeface="Arial"/>
                <a:cs typeface="Arial"/>
              </a:rPr>
              <a:t> </a:t>
            </a:r>
            <a:r>
              <a:rPr lang="en-GB" sz="2000" dirty="0">
                <a:latin typeface="Arial"/>
                <a:cs typeface="Arial"/>
              </a:rPr>
              <a:t>information</a:t>
            </a:r>
            <a:r>
              <a:rPr lang="en-GB" sz="2000" spc="-45" dirty="0">
                <a:latin typeface="Arial"/>
                <a:cs typeface="Arial"/>
              </a:rPr>
              <a:t> </a:t>
            </a:r>
            <a:r>
              <a:rPr lang="en-GB" sz="2000" dirty="0">
                <a:latin typeface="Arial"/>
                <a:cs typeface="Arial"/>
              </a:rPr>
              <a:t>and</a:t>
            </a:r>
            <a:r>
              <a:rPr lang="en-GB" sz="2000" spc="-35" dirty="0">
                <a:latin typeface="Arial"/>
                <a:cs typeface="Arial"/>
              </a:rPr>
              <a:t> </a:t>
            </a:r>
            <a:r>
              <a:rPr lang="en-GB" sz="2000" dirty="0">
                <a:latin typeface="Arial"/>
                <a:cs typeface="Arial"/>
              </a:rPr>
              <a:t>support</a:t>
            </a:r>
            <a:r>
              <a:rPr lang="en-GB" sz="2000" spc="-20" dirty="0">
                <a:latin typeface="Arial"/>
                <a:cs typeface="Arial"/>
              </a:rPr>
              <a:t> </a:t>
            </a:r>
            <a:r>
              <a:rPr lang="en-GB" sz="2000" spc="-10" dirty="0">
                <a:latin typeface="Arial"/>
                <a:cs typeface="Arial"/>
              </a:rPr>
              <a:t>available:</a:t>
            </a:r>
            <a:endParaRPr lang="en-GB" sz="2000" spc="-10" dirty="0">
              <a:highlight>
                <a:srgbClr val="FFFF00"/>
              </a:highlight>
              <a:latin typeface="Arial"/>
              <a:cs typeface="Arial"/>
            </a:endParaRPr>
          </a:p>
          <a:p>
            <a:pPr>
              <a:lnSpc>
                <a:spcPts val="2735"/>
              </a:lnSpc>
              <a:spcBef>
                <a:spcPts val="100"/>
              </a:spcBef>
            </a:pPr>
            <a:r>
              <a:rPr lang="en-GB" sz="2000" spc="-10" dirty="0">
                <a:highlight>
                  <a:srgbClr val="FFFF00"/>
                </a:highlight>
                <a:latin typeface="Arial"/>
                <a:cs typeface="Arial"/>
              </a:rPr>
              <a:t>[INSERT LIST OF LOCAL SUPPORT BEING OFFERED, EXAMPLE LIST IN NOTES]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AAE23FF-EB5A-6267-B633-BB1958E8B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Information</a:t>
            </a:r>
            <a:r>
              <a:rPr lang="en-GB" spc="-65" dirty="0"/>
              <a:t> </a:t>
            </a:r>
            <a:r>
              <a:rPr lang="en-GB" spc="-25" dirty="0"/>
              <a:t>and </a:t>
            </a:r>
            <a:r>
              <a:rPr lang="en-GB" dirty="0"/>
              <a:t>support -</a:t>
            </a:r>
            <a:r>
              <a:rPr lang="en-GB" spc="-45" dirty="0"/>
              <a:t> </a:t>
            </a:r>
            <a:r>
              <a:rPr lang="en-GB" spc="-10" dirty="0"/>
              <a:t>summary</a:t>
            </a:r>
            <a:endParaRPr lang="en-US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BD28A9A-158A-F175-6377-5D03A4B07D74}"/>
              </a:ext>
            </a:extLst>
          </p:cNvPr>
          <p:cNvSpPr/>
          <p:nvPr/>
        </p:nvSpPr>
        <p:spPr>
          <a:xfrm>
            <a:off x="833120" y="3416805"/>
            <a:ext cx="299403" cy="299403"/>
          </a:xfrm>
          <a:prstGeom prst="ellipse">
            <a:avLst/>
          </a:prstGeom>
          <a:solidFill>
            <a:srgbClr val="FBB8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3767"/>
                </a:solidFill>
                <a:effectLst/>
                <a:uLnTx/>
                <a:uFillTx/>
                <a:latin typeface="Figtree" pitchFamily="2" charset="0"/>
                <a:ea typeface="+mn-ea"/>
                <a:cs typeface="+mn-cs"/>
              </a:rPr>
              <a:t>2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8FD4AA7-0FEC-FD9A-8AA5-AFCE703C3BE7}"/>
              </a:ext>
            </a:extLst>
          </p:cNvPr>
          <p:cNvSpPr/>
          <p:nvPr/>
        </p:nvSpPr>
        <p:spPr>
          <a:xfrm>
            <a:off x="833120" y="3769489"/>
            <a:ext cx="299403" cy="299403"/>
          </a:xfrm>
          <a:prstGeom prst="ellipse">
            <a:avLst/>
          </a:prstGeom>
          <a:solidFill>
            <a:srgbClr val="FBB8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3767"/>
                </a:solidFill>
                <a:effectLst/>
                <a:uLnTx/>
                <a:uFillTx/>
                <a:latin typeface="Figtree" pitchFamily="2" charset="0"/>
                <a:ea typeface="+mn-ea"/>
                <a:cs typeface="+mn-cs"/>
              </a:rPr>
              <a:t>3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046DA2D-71CE-4FF4-608E-8372195E4828}"/>
              </a:ext>
            </a:extLst>
          </p:cNvPr>
          <p:cNvSpPr/>
          <p:nvPr/>
        </p:nvSpPr>
        <p:spPr>
          <a:xfrm>
            <a:off x="833120" y="2992091"/>
            <a:ext cx="299403" cy="299403"/>
          </a:xfrm>
          <a:prstGeom prst="ellipse">
            <a:avLst/>
          </a:prstGeom>
          <a:solidFill>
            <a:srgbClr val="FBB8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3767"/>
                </a:solidFill>
                <a:effectLst/>
                <a:uLnTx/>
                <a:uFillTx/>
                <a:latin typeface="Figtree" pitchFamily="2" charset="0"/>
                <a:ea typeface="+mn-ea"/>
                <a:cs typeface="+mn-cs"/>
              </a:rPr>
              <a:t>1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A27591F-5367-6C1A-7C32-A8048B7A63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454346"/>
              </p:ext>
            </p:extLst>
          </p:nvPr>
        </p:nvGraphicFramePr>
        <p:xfrm>
          <a:off x="833120" y="2992091"/>
          <a:ext cx="602488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4260">
                  <a:extLst>
                    <a:ext uri="{9D8B030D-6E8A-4147-A177-3AD203B41FA5}">
                      <a16:colId xmlns:a16="http://schemas.microsoft.com/office/drawing/2014/main" val="3875604352"/>
                    </a:ext>
                  </a:extLst>
                </a:gridCol>
                <a:gridCol w="4960620">
                  <a:extLst>
                    <a:ext uri="{9D8B030D-6E8A-4147-A177-3AD203B41FA5}">
                      <a16:colId xmlns:a16="http://schemas.microsoft.com/office/drawing/2014/main" val="3365690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3795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3736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3018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7122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4515537"/>
                  </a:ext>
                </a:extLst>
              </a:tr>
            </a:tbl>
          </a:graphicData>
        </a:graphic>
      </p:graphicFrame>
      <p:sp>
        <p:nvSpPr>
          <p:cNvPr id="8" name="Oval 7">
            <a:extLst>
              <a:ext uri="{FF2B5EF4-FFF2-40B4-BE49-F238E27FC236}">
                <a16:creationId xmlns:a16="http://schemas.microsoft.com/office/drawing/2014/main" id="{655B205B-B2DC-C2E2-FDD3-101376935F91}"/>
              </a:ext>
            </a:extLst>
          </p:cNvPr>
          <p:cNvSpPr/>
          <p:nvPr/>
        </p:nvSpPr>
        <p:spPr>
          <a:xfrm>
            <a:off x="833120" y="4158188"/>
            <a:ext cx="299403" cy="299403"/>
          </a:xfrm>
          <a:prstGeom prst="ellipse">
            <a:avLst/>
          </a:prstGeom>
          <a:solidFill>
            <a:srgbClr val="FBB8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3767"/>
                </a:solidFill>
                <a:effectLst/>
                <a:uLnTx/>
                <a:uFillTx/>
                <a:latin typeface="Figtree" pitchFamily="2" charset="0"/>
                <a:ea typeface="+mn-ea"/>
                <a:cs typeface="+mn-cs"/>
              </a:rPr>
              <a:t>4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A508590-1A8A-677C-5D1D-7EB4BF62890B}"/>
              </a:ext>
            </a:extLst>
          </p:cNvPr>
          <p:cNvSpPr/>
          <p:nvPr/>
        </p:nvSpPr>
        <p:spPr>
          <a:xfrm>
            <a:off x="833119" y="4546887"/>
            <a:ext cx="299403" cy="299403"/>
          </a:xfrm>
          <a:prstGeom prst="ellipse">
            <a:avLst/>
          </a:prstGeom>
          <a:solidFill>
            <a:srgbClr val="FBB8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163767"/>
                </a:solidFill>
                <a:latin typeface="Figtree" pitchFamily="2" charset="0"/>
              </a:rPr>
              <a:t>5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63767"/>
              </a:solidFill>
              <a:effectLst/>
              <a:uLnTx/>
              <a:uFillTx/>
              <a:latin typeface="Figtree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8293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A824D-AD15-F923-D46A-FC46E7CC7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FD0C270-4980-734D-5577-ECF1B808B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013" y="2678083"/>
            <a:ext cx="6620387" cy="1125787"/>
          </a:xfrm>
        </p:spPr>
        <p:txBody>
          <a:bodyPr/>
          <a:lstStyle/>
          <a:p>
            <a:pPr algn="ctr"/>
            <a:r>
              <a:rPr lang="en-US" sz="5000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1947877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19048-453F-F575-EA5E-064B8FB3C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4F45CB-118A-DDD8-5138-24E922E03C6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52765" y="2235193"/>
            <a:ext cx="7319635" cy="1193807"/>
          </a:xfrm>
        </p:spPr>
        <p:txBody>
          <a:bodyPr>
            <a:normAutofit fontScale="92500" lnSpcReduction="10000"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dirty="0">
                <a:highlight>
                  <a:srgbClr val="FFFF00"/>
                </a:highlight>
                <a:latin typeface="Arial"/>
                <a:cs typeface="Arial"/>
              </a:rPr>
              <a:t>NAME OF SERVICE/INDIVIDUAL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dirty="0">
                <a:highlight>
                  <a:srgbClr val="FFFF00"/>
                </a:highlight>
                <a:latin typeface="Arial"/>
                <a:cs typeface="Arial"/>
              </a:rPr>
              <a:t>WEBSITE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dirty="0">
                <a:highlight>
                  <a:srgbClr val="FFFF00"/>
                </a:highlight>
                <a:latin typeface="Arial"/>
                <a:cs typeface="Arial"/>
              </a:rPr>
              <a:t>PHONE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dirty="0">
                <a:highlight>
                  <a:srgbClr val="FFFF00"/>
                </a:highlight>
                <a:latin typeface="Arial"/>
                <a:cs typeface="Arial"/>
              </a:rPr>
              <a:t>EMAIL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48626D-4B1B-D48E-FAAC-59FEF3BDC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65" y="556319"/>
            <a:ext cx="7319635" cy="784830"/>
          </a:xfrm>
        </p:spPr>
        <p:txBody>
          <a:bodyPr/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Contact details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bject 8">
            <a:extLst>
              <a:ext uri="{FF2B5EF4-FFF2-40B4-BE49-F238E27FC236}">
                <a16:creationId xmlns:a16="http://schemas.microsoft.com/office/drawing/2014/main" id="{3585888D-B329-EC99-345E-951DC8F0F655}"/>
              </a:ext>
            </a:extLst>
          </p:cNvPr>
          <p:cNvSpPr txBox="1">
            <a:spLocks/>
          </p:cNvSpPr>
          <p:nvPr/>
        </p:nvSpPr>
        <p:spPr>
          <a:xfrm>
            <a:off x="452765" y="3879951"/>
            <a:ext cx="6506835" cy="14997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9265" indent="-374650">
              <a:buFont typeface="Arial"/>
              <a:buChar char="-"/>
              <a:tabLst>
                <a:tab pos="469265" algn="l"/>
              </a:tabLst>
            </a:pPr>
            <a:r>
              <a:rPr lang="en-GB" sz="2000" dirty="0"/>
              <a:t>Encourage</a:t>
            </a:r>
            <a:r>
              <a:rPr lang="en-GB" sz="2000" spc="-55" dirty="0"/>
              <a:t> </a:t>
            </a:r>
            <a:r>
              <a:rPr lang="en-GB" sz="2000" dirty="0"/>
              <a:t>parents</a:t>
            </a:r>
            <a:r>
              <a:rPr lang="en-GB" sz="2000" spc="-65" dirty="0"/>
              <a:t> </a:t>
            </a:r>
            <a:r>
              <a:rPr lang="en-GB" sz="2000" dirty="0"/>
              <a:t>to</a:t>
            </a:r>
            <a:r>
              <a:rPr lang="en-GB" sz="2000" spc="-25" dirty="0"/>
              <a:t> </a:t>
            </a:r>
            <a:r>
              <a:rPr lang="en-GB" sz="2000" dirty="0"/>
              <a:t>access</a:t>
            </a:r>
            <a:r>
              <a:rPr lang="en-GB" sz="2000" spc="-80" dirty="0"/>
              <a:t> </a:t>
            </a:r>
            <a:r>
              <a:rPr lang="en-GB" sz="2000" dirty="0"/>
              <a:t>online</a:t>
            </a:r>
            <a:r>
              <a:rPr lang="en-GB" sz="2000" spc="-35" dirty="0"/>
              <a:t> </a:t>
            </a:r>
            <a:r>
              <a:rPr lang="en-GB" sz="2000" spc="-10" dirty="0"/>
              <a:t>resources</a:t>
            </a:r>
          </a:p>
          <a:p>
            <a:pPr marL="469265" indent="-374650">
              <a:buFont typeface="Arial"/>
              <a:buChar char="-"/>
              <a:tabLst>
                <a:tab pos="469265" algn="l"/>
              </a:tabLst>
            </a:pPr>
            <a:r>
              <a:rPr lang="en-GB" sz="2000" dirty="0"/>
              <a:t>Signpost</a:t>
            </a:r>
            <a:r>
              <a:rPr lang="en-GB" sz="2000" spc="-60" dirty="0"/>
              <a:t> </a:t>
            </a:r>
            <a:r>
              <a:rPr lang="en-GB" sz="2000" dirty="0"/>
              <a:t>to</a:t>
            </a:r>
            <a:r>
              <a:rPr lang="en-GB" sz="2000" spc="-35" dirty="0"/>
              <a:t> </a:t>
            </a:r>
            <a:r>
              <a:rPr lang="en-GB" sz="2000" dirty="0"/>
              <a:t>the</a:t>
            </a:r>
            <a:r>
              <a:rPr lang="en-GB" sz="2000" spc="-30" dirty="0"/>
              <a:t> </a:t>
            </a:r>
            <a:r>
              <a:rPr lang="en-GB" sz="2000" dirty="0"/>
              <a:t>parent’s</a:t>
            </a:r>
            <a:r>
              <a:rPr lang="en-GB" sz="2000" spc="-55" dirty="0"/>
              <a:t> </a:t>
            </a:r>
            <a:r>
              <a:rPr lang="en-GB" sz="2000" spc="-10" dirty="0"/>
              <a:t>workshops</a:t>
            </a:r>
          </a:p>
          <a:p>
            <a:pPr marL="469265" indent="-374650">
              <a:buFont typeface="Arial"/>
              <a:buChar char="-"/>
              <a:tabLst>
                <a:tab pos="469265" algn="l"/>
              </a:tabLst>
            </a:pPr>
            <a:r>
              <a:rPr lang="en-GB" sz="2000" dirty="0"/>
              <a:t>Contact</a:t>
            </a:r>
            <a:r>
              <a:rPr lang="en-GB" sz="2000" spc="-75" dirty="0"/>
              <a:t> </a:t>
            </a:r>
            <a:r>
              <a:rPr lang="en-GB" sz="2000" dirty="0">
                <a:highlight>
                  <a:srgbClr val="FFFF00"/>
                </a:highlight>
              </a:rPr>
              <a:t>NAME OF SERVICE/INDIVIDUAL </a:t>
            </a:r>
            <a:r>
              <a:rPr lang="en-GB" sz="2000" dirty="0"/>
              <a:t>for</a:t>
            </a:r>
            <a:r>
              <a:rPr lang="en-GB" sz="2000" spc="-35" dirty="0"/>
              <a:t> </a:t>
            </a:r>
            <a:r>
              <a:rPr lang="en-GB" sz="2000" dirty="0"/>
              <a:t>further</a:t>
            </a:r>
            <a:r>
              <a:rPr lang="en-GB" sz="2000" spc="-60" dirty="0"/>
              <a:t> </a:t>
            </a:r>
            <a:r>
              <a:rPr lang="en-GB" sz="2000" dirty="0"/>
              <a:t>support,</a:t>
            </a:r>
            <a:r>
              <a:rPr lang="en-GB" sz="2000" spc="-45" dirty="0"/>
              <a:t> </a:t>
            </a:r>
            <a:r>
              <a:rPr lang="en-GB" sz="2000" spc="-25" dirty="0"/>
              <a:t>if </a:t>
            </a:r>
            <a:r>
              <a:rPr lang="en-GB" sz="2000" spc="-10" dirty="0"/>
              <a:t>required.</a:t>
            </a:r>
          </a:p>
        </p:txBody>
      </p:sp>
    </p:spTree>
    <p:extLst>
      <p:ext uri="{BB962C8B-B14F-4D97-AF65-F5344CB8AC3E}">
        <p14:creationId xmlns:p14="http://schemas.microsoft.com/office/powerpoint/2010/main" val="666378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6EBB84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85051" y="183006"/>
            <a:ext cx="11822430" cy="6486525"/>
            <a:chOff x="185051" y="183006"/>
            <a:chExt cx="11822430" cy="6486525"/>
          </a:xfrm>
        </p:grpSpPr>
        <p:sp>
          <p:nvSpPr>
            <p:cNvPr id="4" name="object 4"/>
            <p:cNvSpPr/>
            <p:nvPr/>
          </p:nvSpPr>
          <p:spPr>
            <a:xfrm>
              <a:off x="185051" y="183006"/>
              <a:ext cx="11822430" cy="6486525"/>
            </a:xfrm>
            <a:custGeom>
              <a:avLst/>
              <a:gdLst/>
              <a:ahLst/>
              <a:cxnLst/>
              <a:rect l="l" t="t" r="r" b="b"/>
              <a:pathLst>
                <a:path w="11822430" h="6486525">
                  <a:moveTo>
                    <a:pt x="11765267" y="0"/>
                  </a:moveTo>
                  <a:lnTo>
                    <a:pt x="56565" y="0"/>
                  </a:lnTo>
                  <a:lnTo>
                    <a:pt x="34552" y="4437"/>
                  </a:lnTo>
                  <a:lnTo>
                    <a:pt x="16571" y="16541"/>
                  </a:lnTo>
                  <a:lnTo>
                    <a:pt x="4446" y="34504"/>
                  </a:lnTo>
                  <a:lnTo>
                    <a:pt x="0" y="56515"/>
                  </a:lnTo>
                  <a:lnTo>
                    <a:pt x="0" y="6429743"/>
                  </a:lnTo>
                  <a:lnTo>
                    <a:pt x="4446" y="6451761"/>
                  </a:lnTo>
                  <a:lnTo>
                    <a:pt x="16571" y="6469741"/>
                  </a:lnTo>
                  <a:lnTo>
                    <a:pt x="34552" y="6481864"/>
                  </a:lnTo>
                  <a:lnTo>
                    <a:pt x="56565" y="6486309"/>
                  </a:lnTo>
                  <a:lnTo>
                    <a:pt x="11765267" y="6486309"/>
                  </a:lnTo>
                  <a:lnTo>
                    <a:pt x="11787297" y="6481864"/>
                  </a:lnTo>
                  <a:lnTo>
                    <a:pt x="11805304" y="6469741"/>
                  </a:lnTo>
                  <a:lnTo>
                    <a:pt x="11817452" y="6451761"/>
                  </a:lnTo>
                  <a:lnTo>
                    <a:pt x="11821909" y="6429743"/>
                  </a:lnTo>
                  <a:lnTo>
                    <a:pt x="11821909" y="56515"/>
                  </a:lnTo>
                  <a:lnTo>
                    <a:pt x="11817452" y="34504"/>
                  </a:lnTo>
                  <a:lnTo>
                    <a:pt x="11805304" y="16541"/>
                  </a:lnTo>
                  <a:lnTo>
                    <a:pt x="11787297" y="4437"/>
                  </a:lnTo>
                  <a:lnTo>
                    <a:pt x="117652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2767" y="6262649"/>
              <a:ext cx="82025" cy="142646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0401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45" dirty="0"/>
              <a:t> </a:t>
            </a:r>
            <a:r>
              <a:rPr dirty="0"/>
              <a:t>Potty</a:t>
            </a:r>
            <a:r>
              <a:rPr spc="-25" dirty="0"/>
              <a:t> </a:t>
            </a:r>
            <a:r>
              <a:rPr dirty="0"/>
              <a:t>Training</a:t>
            </a:r>
            <a:r>
              <a:rPr spc="-60" dirty="0"/>
              <a:t> </a:t>
            </a:r>
            <a:r>
              <a:rPr dirty="0"/>
              <a:t>Guide</a:t>
            </a:r>
            <a:r>
              <a:rPr spc="-50" dirty="0"/>
              <a:t> </a:t>
            </a:r>
            <a:r>
              <a:rPr dirty="0"/>
              <a:t>was</a:t>
            </a:r>
            <a:r>
              <a:rPr spc="-50" dirty="0"/>
              <a:t> </a:t>
            </a:r>
            <a:r>
              <a:rPr dirty="0"/>
              <a:t>created</a:t>
            </a:r>
            <a:r>
              <a:rPr spc="-25" dirty="0"/>
              <a:t> </a:t>
            </a:r>
            <a:r>
              <a:rPr dirty="0"/>
              <a:t>collaboratively</a:t>
            </a:r>
            <a:r>
              <a:rPr spc="-55" dirty="0"/>
              <a:t> </a:t>
            </a:r>
            <a:r>
              <a:rPr spc="-25" dirty="0"/>
              <a:t>by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1482216" y="1146251"/>
            <a:ext cx="9084182" cy="4433747"/>
            <a:chOff x="1482216" y="1146251"/>
            <a:chExt cx="9084182" cy="4433747"/>
          </a:xfrm>
        </p:grpSpPr>
        <p:pic>
          <p:nvPicPr>
            <p:cNvPr id="8" name="object 8" descr="A green and yellow logo  AI-generated content may b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2216" y="4051388"/>
              <a:ext cx="1526921" cy="48251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75177" y="3876840"/>
              <a:ext cx="1446276" cy="485990"/>
            </a:xfrm>
            <a:prstGeom prst="rect">
              <a:avLst/>
            </a:prstGeom>
          </p:spPr>
        </p:pic>
        <p:pic>
          <p:nvPicPr>
            <p:cNvPr id="10" name="object 10" descr="A black and grey logo  AI-generated content may be incorrect.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17337" y="3857612"/>
              <a:ext cx="1513839" cy="52452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20406" y="3705542"/>
              <a:ext cx="684301" cy="82861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341358" y="3768496"/>
              <a:ext cx="1212062" cy="702792"/>
            </a:xfrm>
            <a:prstGeom prst="rect">
              <a:avLst/>
            </a:prstGeom>
          </p:spPr>
        </p:pic>
        <p:pic>
          <p:nvPicPr>
            <p:cNvPr id="13" name="object 13" descr="A yellow and blue letters on a black background  AI-generated content may be incorrect.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86026" y="1318640"/>
              <a:ext cx="1475105" cy="438912"/>
            </a:xfrm>
            <a:prstGeom prst="rect">
              <a:avLst/>
            </a:prstGeom>
          </p:spPr>
        </p:pic>
        <p:pic>
          <p:nvPicPr>
            <p:cNvPr id="14" name="object 14" descr="A black background with a black square  AI-generated content may be incorrect.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29278" y="1207134"/>
              <a:ext cx="1270889" cy="661415"/>
            </a:xfrm>
            <a:prstGeom prst="rect">
              <a:avLst/>
            </a:prstGeom>
          </p:spPr>
        </p:pic>
        <p:pic>
          <p:nvPicPr>
            <p:cNvPr id="15" name="object 15" descr="A blue and white logo  AI-generated content may be incorrect.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45531" y="1146251"/>
              <a:ext cx="783336" cy="783259"/>
            </a:xfrm>
            <a:prstGeom prst="rect">
              <a:avLst/>
            </a:prstGeom>
          </p:spPr>
        </p:pic>
        <p:pic>
          <p:nvPicPr>
            <p:cNvPr id="17" name="object 17" descr="A blue and black logo  AI-generated content may be incorrect.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127109" y="1332610"/>
              <a:ext cx="1435607" cy="411099"/>
            </a:xfrm>
            <a:prstGeom prst="rect">
              <a:avLst/>
            </a:prstGeom>
          </p:spPr>
        </p:pic>
        <p:pic>
          <p:nvPicPr>
            <p:cNvPr id="18" name="object 18" descr="A logo for a company  AI-generated content may be incorrect.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902701" y="2323807"/>
              <a:ext cx="1315720" cy="66208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86026" y="2376970"/>
              <a:ext cx="1149413" cy="818857"/>
            </a:xfrm>
            <a:prstGeom prst="rect">
              <a:avLst/>
            </a:prstGeom>
          </p:spPr>
        </p:pic>
        <p:pic>
          <p:nvPicPr>
            <p:cNvPr id="20" name="object 20" descr="A logo for an early years alliance  AI-generated content may be incorrect.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577705" y="2223896"/>
              <a:ext cx="985583" cy="897636"/>
            </a:xfrm>
            <a:prstGeom prst="rect">
              <a:avLst/>
            </a:prstGeom>
          </p:spPr>
        </p:pic>
        <p:pic>
          <p:nvPicPr>
            <p:cNvPr id="21" name="object 21" descr="A red and pink letters on a black background  AI-generated content may be incorrect.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12236" y="2510408"/>
              <a:ext cx="2199132" cy="519049"/>
            </a:xfrm>
            <a:prstGeom prst="rect">
              <a:avLst/>
            </a:prstGeom>
          </p:spPr>
        </p:pic>
        <p:pic>
          <p:nvPicPr>
            <p:cNvPr id="22" name="object 22" descr="A close up of a logo  AI-generated content may be incorrect.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246624" y="5033149"/>
              <a:ext cx="1646808" cy="30999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465059" y="4821567"/>
              <a:ext cx="1261110" cy="733425"/>
            </a:xfrm>
            <a:custGeom>
              <a:avLst/>
              <a:gdLst/>
              <a:ahLst/>
              <a:cxnLst/>
              <a:rect l="l" t="t" r="r" b="b"/>
              <a:pathLst>
                <a:path w="1261109" h="733425">
                  <a:moveTo>
                    <a:pt x="1260589" y="0"/>
                  </a:moveTo>
                  <a:lnTo>
                    <a:pt x="0" y="0"/>
                  </a:lnTo>
                  <a:lnTo>
                    <a:pt x="0" y="733031"/>
                  </a:lnTo>
                  <a:lnTo>
                    <a:pt x="1260589" y="733031"/>
                  </a:lnTo>
                  <a:lnTo>
                    <a:pt x="12605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24" name="object 24" descr="A close-up of a logo  AI-generated content may be incorrect.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292589" y="4890261"/>
              <a:ext cx="1273809" cy="59562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398774" y="4928603"/>
              <a:ext cx="1261110" cy="519430"/>
            </a:xfrm>
            <a:custGeom>
              <a:avLst/>
              <a:gdLst/>
              <a:ahLst/>
              <a:cxnLst/>
              <a:rect l="l" t="t" r="r" b="b"/>
              <a:pathLst>
                <a:path w="1261110" h="519429">
                  <a:moveTo>
                    <a:pt x="1260589" y="0"/>
                  </a:moveTo>
                  <a:lnTo>
                    <a:pt x="0" y="0"/>
                  </a:lnTo>
                  <a:lnTo>
                    <a:pt x="0" y="519061"/>
                  </a:lnTo>
                  <a:lnTo>
                    <a:pt x="1260589" y="519061"/>
                  </a:lnTo>
                  <a:lnTo>
                    <a:pt x="12605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pic>
          <p:nvPicPr>
            <p:cNvPr id="26" name="object 26" descr="A purple and white logo with a few heads  AI-generated content may be incorrect.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82216" y="4796091"/>
              <a:ext cx="1329182" cy="783907"/>
            </a:xfrm>
            <a:prstGeom prst="rect">
              <a:avLst/>
            </a:prstGeom>
          </p:spPr>
        </p:pic>
        <p:pic>
          <p:nvPicPr>
            <p:cNvPr id="27" name="object 27" descr="A group of children holding hands  AI-generated content may be incorrect.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439918" y="2070353"/>
              <a:ext cx="2134362" cy="1421764"/>
            </a:xfrm>
            <a:prstGeom prst="rect">
              <a:avLst/>
            </a:prstGeom>
          </p:spPr>
        </p:pic>
      </p:grp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xfrm>
            <a:off x="563067" y="6211682"/>
            <a:ext cx="2446070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ts val="1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500" b="1" i="0" u="none" strike="noStrike" kern="0" cap="none" spc="-10" normalizeH="0" baseline="0" noProof="0" dirty="0" err="1">
                <a:ln>
                  <a:noFill/>
                </a:ln>
                <a:solidFill>
                  <a:srgbClr val="163767"/>
                </a:solidFill>
                <a:effectLst/>
                <a:uLnTx/>
                <a:uFillTx/>
                <a:latin typeface="Arial"/>
                <a:cs typeface="Arial"/>
              </a:rPr>
              <a:t>pottytrainingguide</a:t>
            </a:r>
            <a:r>
              <a:rPr kumimoji="0" sz="1500" b="1" i="0" u="none" strike="noStrike" kern="0" cap="none" spc="-10" normalizeH="0" baseline="0" noProof="0" dirty="0">
                <a:ln>
                  <a:noFill/>
                </a:ln>
                <a:solidFill>
                  <a:srgbClr val="163767"/>
                </a:solidFill>
                <a:effectLst/>
                <a:uLnTx/>
                <a:uFillTx/>
                <a:latin typeface="Arial"/>
                <a:cs typeface="Arial"/>
              </a:rPr>
              <a:t>.co.uk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4F2CCEE9-051B-5A63-3BBE-66CAB4C606B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341361" y="1207134"/>
            <a:ext cx="1137183" cy="68982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6788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7AF584FC81DC42B896B147597934B5" ma:contentTypeVersion="14" ma:contentTypeDescription="Create a new document." ma:contentTypeScope="" ma:versionID="fb561eaf2df7490ed50cbc31e8572c24">
  <xsd:schema xmlns:xsd="http://www.w3.org/2001/XMLSchema" xmlns:xs="http://www.w3.org/2001/XMLSchema" xmlns:p="http://schemas.microsoft.com/office/2006/metadata/properties" xmlns:ns2="d225e306-cd9c-4685-a44c-e6e24beaa9eb" xmlns:ns3="100f8c17-9e75-4c76-b002-c167a01bc5c5" targetNamespace="http://schemas.microsoft.com/office/2006/metadata/properties" ma:root="true" ma:fieldsID="e72c55e375488c36409768dac7b38288" ns2:_="" ns3:_="">
    <xsd:import namespace="d225e306-cd9c-4685-a44c-e6e24beaa9eb"/>
    <xsd:import namespace="100f8c17-9e75-4c76-b002-c167a01bc5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25e306-cd9c-4685-a44c-e6e24beaa9e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06e034f-5d27-4a55-b126-b5aed7b329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0f8c17-9e75-4c76-b002-c167a01bc5c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1304316-9453-43cf-90cb-130c1ea90da7}" ma:internalName="TaxCatchAll" ma:showField="CatchAllData" ma:web="100f8c17-9e75-4c76-b002-c167a01bc5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00f8c17-9e75-4c76-b002-c167a01bc5c5" xsi:nil="true"/>
    <lcf76f155ced4ddcb4097134ff3c332f xmlns="d225e306-cd9c-4685-a44c-e6e24beaa9eb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B9173AD-89F2-4CF4-B5EF-133AFDEE9F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25e306-cd9c-4685-a44c-e6e24beaa9eb"/>
    <ds:schemaRef ds:uri="100f8c17-9e75-4c76-b002-c167a01bc5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93A4F1B-7F0F-4566-9A76-88FFB7093C33}">
  <ds:schemaRefs>
    <ds:schemaRef ds:uri="http://purl.org/dc/dcmitype/"/>
    <ds:schemaRef ds:uri="http://schemas.microsoft.com/office/2006/documentManagement/types"/>
    <ds:schemaRef ds:uri="100f8c17-9e75-4c76-b002-c167a01bc5c5"/>
    <ds:schemaRef ds:uri="http://purl.org/dc/terms/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d225e306-cd9c-4685-a44c-e6e24beaa9eb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F19B9895-E143-4017-96AA-79D1AD963D8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1413</TotalTime>
  <Words>1132</Words>
  <Application>Microsoft Macintosh PowerPoint</Application>
  <PresentationFormat>Widescreen</PresentationFormat>
  <Paragraphs>125</Paragraphs>
  <Slides>16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Figtree</vt:lpstr>
      <vt:lpstr>Office Theme</vt:lpstr>
      <vt:lpstr>1_Office Theme</vt:lpstr>
      <vt:lpstr>2_Office Theme</vt:lpstr>
      <vt:lpstr>How to use this slide template</vt:lpstr>
      <vt:lpstr>The Potty Training Guide</vt:lpstr>
      <vt:lpstr>Why Potty Training?</vt:lpstr>
      <vt:lpstr>Why [insert LA]? Why now?</vt:lpstr>
      <vt:lpstr>Call to Action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to access printed copies</vt:lpstr>
      <vt:lpstr>Information and support - summary</vt:lpstr>
      <vt:lpstr>Questions?</vt:lpstr>
      <vt:lpstr>Contact details</vt:lpstr>
      <vt:lpstr>The Potty Training Guide was created collaboratively by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Grace Essex</dc:creator>
  <cp:lastModifiedBy>Grace Essex</cp:lastModifiedBy>
  <cp:revision>1</cp:revision>
  <dcterms:created xsi:type="dcterms:W3CDTF">2026-08-25T13:42:03Z</dcterms:created>
  <dcterms:modified xsi:type="dcterms:W3CDTF">2026-09-30T13:37:18Z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0x010100E07AF584FC81DC42B896B147597934B5</vt:lpwstr>
  </property>
  <property fmtid="{D5CDD505-2E9C-101B-9397-08002B2CF9AE}" pid="3" name="MediaServiceImageTags">
    <vt:lpwstr/>
  </property>
</Properties>
</file>