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9"/>
  </p:notesMasterIdLst>
  <p:sldIdLst>
    <p:sldId id="269" r:id="rId5"/>
    <p:sldId id="270" r:id="rId6"/>
    <p:sldId id="256" r:id="rId7"/>
    <p:sldId id="260" r:id="rId8"/>
    <p:sldId id="265" r:id="rId9"/>
    <p:sldId id="257" r:id="rId10"/>
    <p:sldId id="262" r:id="rId11"/>
    <p:sldId id="268" r:id="rId12"/>
    <p:sldId id="259" r:id="rId13"/>
    <p:sldId id="264" r:id="rId14"/>
    <p:sldId id="267" r:id="rId15"/>
    <p:sldId id="258" r:id="rId16"/>
    <p:sldId id="263" r:id="rId17"/>
    <p:sldId id="266" r:id="rId18"/>
  </p:sldIdLst>
  <p:sldSz cx="15238413" cy="152384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973" userDrawn="1">
          <p15:clr>
            <a:srgbClr val="A4A3A4"/>
          </p15:clr>
        </p15:guide>
        <p15:guide id="2" pos="88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C18A"/>
    <a:srgbClr val="89B4E1"/>
    <a:srgbClr val="B1ADD7"/>
    <a:srgbClr val="FDC300"/>
    <a:srgbClr val="6FBC84"/>
    <a:srgbClr val="16376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2A0E1B-5391-9591-181B-69C087C246EC}" v="9" dt="2025-07-04T10:00:07.4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20"/>
    <p:restoredTop sz="94658"/>
  </p:normalViewPr>
  <p:slideViewPr>
    <p:cSldViewPr>
      <p:cViewPr varScale="1">
        <p:scale>
          <a:sx n="46" d="100"/>
          <a:sy n="46" d="100"/>
        </p:scale>
        <p:origin x="1704" y="464"/>
      </p:cViewPr>
      <p:guideLst>
        <p:guide orient="horz" pos="8973"/>
        <p:guide pos="88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3B74BA-CDA7-1347-B7ED-EF6EE1DF7D93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50AD1-E8EC-6142-981E-869C396D4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05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1pPr>
    <a:lvl2pPr marL="731429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2pPr>
    <a:lvl3pPr marL="1462857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3pPr>
    <a:lvl4pPr marL="2194286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4pPr>
    <a:lvl5pPr marL="2925714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5pPr>
    <a:lvl6pPr marL="3657143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6pPr>
    <a:lvl7pPr marL="4388571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7pPr>
    <a:lvl8pPr marL="5120000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8pPr>
    <a:lvl9pPr marL="5851428" algn="l" defTabSz="1462857" rtl="0" eaLnBrk="1" latinLnBrk="0" hangingPunct="1">
      <a:defRPr sz="192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A50AD1-E8EC-6142-981E-869C396D433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37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719B9-576E-77C7-1BE9-07FAAB707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9AE98E-9B8E-D35B-4BA2-DD1572E10F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1455E4-A374-93E4-FDC1-84B447B413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C79DA8-2426-40A8-6D3B-0FF0232B9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A50AD1-E8EC-6142-981E-869C396D433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33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5B171CDE-32EE-1194-43FA-6B95DB381B6E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10814365" y="11939685"/>
            <a:ext cx="3285810" cy="2304952"/>
          </a:xfrm>
          <a:prstGeom prst="rect">
            <a:avLst/>
          </a:prstGeom>
        </p:spPr>
        <p:txBody>
          <a:bodyPr lIns="144000" rIns="144000" anchor="ctr" anchorCtr="0">
            <a:noAutofit/>
          </a:bodyPr>
          <a:lstStyle>
            <a:lvl1pPr marL="0" indent="0" algn="ctr">
              <a:buNone/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61924" indent="0">
              <a:buNone/>
              <a:defRPr sz="4666"/>
            </a:lvl2pPr>
            <a:lvl3pPr marL="1523848" indent="0">
              <a:buNone/>
              <a:defRPr sz="4000"/>
            </a:lvl3pPr>
            <a:lvl4pPr marL="2285771" indent="0">
              <a:buNone/>
              <a:defRPr sz="3333"/>
            </a:lvl4pPr>
            <a:lvl5pPr marL="3047695" indent="0">
              <a:buNone/>
              <a:defRPr sz="3333"/>
            </a:lvl5pPr>
            <a:lvl6pPr marL="3809619" indent="0">
              <a:buNone/>
              <a:defRPr sz="3333"/>
            </a:lvl6pPr>
            <a:lvl7pPr marL="4571543" indent="0">
              <a:buNone/>
              <a:defRPr sz="3333"/>
            </a:lvl7pPr>
            <a:lvl8pPr marL="5333467" indent="0">
              <a:buNone/>
              <a:defRPr sz="3333"/>
            </a:lvl8pPr>
            <a:lvl9pPr marL="6095390" indent="0">
              <a:buNone/>
              <a:defRPr sz="3333"/>
            </a:lvl9pPr>
          </a:lstStyle>
          <a:p>
            <a:r>
              <a:rPr lang="en-GB" dirty="0"/>
              <a:t>Click icon to add your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576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799" userDrawn="1">
          <p15:clr>
            <a:srgbClr val="FBAE40"/>
          </p15:clr>
        </p15:guide>
        <p15:guide id="2" pos="479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5B171CDE-32EE-1194-43FA-6B95DB381B6E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1176167" y="947367"/>
            <a:ext cx="3285810" cy="2304952"/>
          </a:xfrm>
          <a:prstGeom prst="rect">
            <a:avLst/>
          </a:prstGeom>
        </p:spPr>
        <p:txBody>
          <a:bodyPr lIns="144000" rIns="144000" anchor="ctr" anchorCtr="0">
            <a:noAutofit/>
          </a:bodyPr>
          <a:lstStyle>
            <a:lvl1pPr marL="0" indent="0" algn="ctr">
              <a:buNone/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61924" indent="0">
              <a:buNone/>
              <a:defRPr sz="4666"/>
            </a:lvl2pPr>
            <a:lvl3pPr marL="1523848" indent="0">
              <a:buNone/>
              <a:defRPr sz="4000"/>
            </a:lvl3pPr>
            <a:lvl4pPr marL="2285771" indent="0">
              <a:buNone/>
              <a:defRPr sz="3333"/>
            </a:lvl4pPr>
            <a:lvl5pPr marL="3047695" indent="0">
              <a:buNone/>
              <a:defRPr sz="3333"/>
            </a:lvl5pPr>
            <a:lvl6pPr marL="3809619" indent="0">
              <a:buNone/>
              <a:defRPr sz="3333"/>
            </a:lvl6pPr>
            <a:lvl7pPr marL="4571543" indent="0">
              <a:buNone/>
              <a:defRPr sz="3333"/>
            </a:lvl7pPr>
            <a:lvl8pPr marL="5333467" indent="0">
              <a:buNone/>
              <a:defRPr sz="3333"/>
            </a:lvl8pPr>
            <a:lvl9pPr marL="6095390" indent="0">
              <a:buNone/>
              <a:defRPr sz="3333"/>
            </a:lvl9pPr>
          </a:lstStyle>
          <a:p>
            <a:r>
              <a:rPr lang="en-GB" dirty="0"/>
              <a:t>Click icon to add your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103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799" userDrawn="1">
          <p15:clr>
            <a:srgbClr val="FBAE40"/>
          </p15:clr>
        </p15:guide>
        <p15:guide id="2" pos="479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E0C4D708-2A5A-3C61-0162-3106917DB7D4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1179640" y="11939686"/>
            <a:ext cx="3285810" cy="2304952"/>
          </a:xfrm>
          <a:prstGeom prst="rect">
            <a:avLst/>
          </a:prstGeom>
        </p:spPr>
        <p:txBody>
          <a:bodyPr lIns="144000" rIns="144000" anchor="ctr" anchorCtr="0">
            <a:noAutofit/>
          </a:bodyPr>
          <a:lstStyle>
            <a:lvl1pPr marL="0" indent="0" algn="ctr">
              <a:buNone/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61924" indent="0">
              <a:buNone/>
              <a:defRPr sz="4666"/>
            </a:lvl2pPr>
            <a:lvl3pPr marL="1523848" indent="0">
              <a:buNone/>
              <a:defRPr sz="4000"/>
            </a:lvl3pPr>
            <a:lvl4pPr marL="2285771" indent="0">
              <a:buNone/>
              <a:defRPr sz="3333"/>
            </a:lvl4pPr>
            <a:lvl5pPr marL="3047695" indent="0">
              <a:buNone/>
              <a:defRPr sz="3333"/>
            </a:lvl5pPr>
            <a:lvl6pPr marL="3809619" indent="0">
              <a:buNone/>
              <a:defRPr sz="3333"/>
            </a:lvl6pPr>
            <a:lvl7pPr marL="4571543" indent="0">
              <a:buNone/>
              <a:defRPr sz="3333"/>
            </a:lvl7pPr>
            <a:lvl8pPr marL="5333467" indent="0">
              <a:buNone/>
              <a:defRPr sz="3333"/>
            </a:lvl8pPr>
            <a:lvl9pPr marL="6095390" indent="0">
              <a:buNone/>
              <a:defRPr sz="3333"/>
            </a:lvl9pPr>
          </a:lstStyle>
          <a:p>
            <a:r>
              <a:rPr lang="en-GB" dirty="0"/>
              <a:t>Click icon to add your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641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799" userDrawn="1">
          <p15:clr>
            <a:srgbClr val="FBAE40"/>
          </p15:clr>
        </p15:guide>
        <p15:guide id="2" pos="4799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7641" y="811308"/>
            <a:ext cx="13143131" cy="29453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641" y="4056522"/>
            <a:ext cx="13143131" cy="9668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7641" y="14123755"/>
            <a:ext cx="3428643" cy="81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6009DC-448E-9146-BBBD-74155AD37A5B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47725" y="14123755"/>
            <a:ext cx="5142964" cy="81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2129" y="14123755"/>
            <a:ext cx="3428643" cy="81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F7FA08-6A5A-904D-BE5A-5F6C6FEC9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608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1523848" rtl="0" eaLnBrk="1" latinLnBrk="0" hangingPunct="1">
        <a:lnSpc>
          <a:spcPct val="90000"/>
        </a:lnSpc>
        <a:spcBef>
          <a:spcPct val="0"/>
        </a:spcBef>
        <a:buNone/>
        <a:defRPr sz="73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0962" indent="-380962" algn="l" defTabSz="1523848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4666" kern="1200">
          <a:solidFill>
            <a:schemeClr val="tx1"/>
          </a:solidFill>
          <a:latin typeface="+mn-lt"/>
          <a:ea typeface="+mn-ea"/>
          <a:cs typeface="+mn-cs"/>
        </a:defRPr>
      </a:lvl1pPr>
      <a:lvl2pPr marL="1142886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904810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333" kern="1200">
          <a:solidFill>
            <a:schemeClr val="tx1"/>
          </a:solidFill>
          <a:latin typeface="+mn-lt"/>
          <a:ea typeface="+mn-ea"/>
          <a:cs typeface="+mn-cs"/>
        </a:defRPr>
      </a:lvl3pPr>
      <a:lvl4pPr marL="2666733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428657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4190581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952505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429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476352" indent="-380962" algn="l" defTabSz="1523848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61924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848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285771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47695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809619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571543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333467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095390" algn="l" defTabSz="1523848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799" userDrawn="1">
          <p15:clr>
            <a:srgbClr val="F26B43"/>
          </p15:clr>
        </p15:guide>
        <p15:guide id="2" pos="479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tartingreception.co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D850C45-52CE-430D-BE2D-4206B0DFDEF0}"/>
              </a:ext>
            </a:extLst>
          </p:cNvPr>
          <p:cNvSpPr txBox="1"/>
          <p:nvPr/>
        </p:nvSpPr>
        <p:spPr>
          <a:xfrm>
            <a:off x="1017329" y="928866"/>
            <a:ext cx="13181056" cy="91101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600" b="1" dirty="0"/>
              <a:t>How to Use Your Editable Social Media Assets</a:t>
            </a:r>
            <a:br>
              <a:rPr lang="en-GB" sz="3600" b="1" dirty="0"/>
            </a:br>
            <a:endParaRPr lang="en-US" sz="2800" b="1"/>
          </a:p>
          <a:p>
            <a:r>
              <a:rPr lang="en-GB" sz="2800" dirty="0">
                <a:ea typeface="+mn-lt"/>
                <a:cs typeface="+mn-lt"/>
              </a:rPr>
              <a:t>We’ve created a set of editable, royalty-free social media images for you to use in promoting the Starting Reception Definition on your own channels.</a:t>
            </a:r>
          </a:p>
          <a:p>
            <a:br>
              <a:rPr lang="en-GB" sz="2800" dirty="0">
                <a:ea typeface="+mn-lt"/>
                <a:cs typeface="+mn-lt"/>
              </a:rPr>
            </a:br>
            <a:r>
              <a:rPr lang="en-GB" sz="2800" dirty="0">
                <a:ea typeface="+mn-lt"/>
                <a:cs typeface="+mn-lt"/>
              </a:rPr>
              <a:t>Here’s how to make the most of them:</a:t>
            </a:r>
            <a:endParaRPr lang="en-GB" sz="2800" dirty="0"/>
          </a:p>
          <a:p>
            <a:pPr marL="285750" indent="-285750">
              <a:buFont typeface="Arial"/>
              <a:buChar char="•"/>
            </a:pPr>
            <a:r>
              <a:rPr lang="en-GB" sz="2800" dirty="0">
                <a:ea typeface="+mn-lt"/>
                <a:cs typeface="+mn-lt"/>
              </a:rPr>
              <a:t>Royalty-Free Images: All visuals included are royalty-free, so you can use them without any copyright concerns.</a:t>
            </a:r>
            <a:br>
              <a:rPr lang="en-GB" sz="2800" dirty="0">
                <a:ea typeface="+mn-lt"/>
                <a:cs typeface="+mn-lt"/>
              </a:rPr>
            </a:br>
            <a:endParaRPr lang="en-GB" sz="2800"/>
          </a:p>
          <a:p>
            <a:pPr marL="285750" indent="-285750">
              <a:buFont typeface="Arial"/>
              <a:buChar char="•"/>
            </a:pPr>
            <a:r>
              <a:rPr lang="en-GB" sz="2800" dirty="0">
                <a:ea typeface="+mn-lt"/>
                <a:cs typeface="+mn-lt"/>
              </a:rPr>
              <a:t>Add Your Own Logo: Each asset has space for your organisation’s logo – personalise it to make it your own.</a:t>
            </a:r>
            <a:br>
              <a:rPr lang="en-GB" sz="2800" dirty="0">
                <a:ea typeface="+mn-lt"/>
                <a:cs typeface="+mn-lt"/>
              </a:rPr>
            </a:br>
            <a:endParaRPr lang="en-GB" sz="2800"/>
          </a:p>
          <a:p>
            <a:pPr marL="285750" indent="-285750">
              <a:buFont typeface="Arial"/>
              <a:buChar char="•"/>
            </a:pPr>
            <a:r>
              <a:rPr lang="en-GB" sz="2800" dirty="0">
                <a:ea typeface="+mn-lt"/>
                <a:cs typeface="+mn-lt"/>
              </a:rPr>
              <a:t>Tailor for Your Audience: The copy on each image is fully editable, so feel free to tweak the messaging to best suit your audience.</a:t>
            </a:r>
            <a:br>
              <a:rPr lang="en-GB" sz="2800" dirty="0">
                <a:ea typeface="+mn-lt"/>
                <a:cs typeface="+mn-lt"/>
              </a:rPr>
            </a:br>
            <a:endParaRPr lang="en-GB" sz="2800"/>
          </a:p>
          <a:p>
            <a:pPr marL="285750" indent="-285750">
              <a:buFont typeface="Arial"/>
              <a:buChar char="•"/>
            </a:pPr>
            <a:r>
              <a:rPr lang="en-GB" sz="2800" dirty="0">
                <a:ea typeface="+mn-lt"/>
                <a:cs typeface="+mn-lt"/>
              </a:rPr>
              <a:t>Use on Your Channels: These assets are designed to be shared on your existing social media platforms – Facebook, Instagram, X (Twitter), LinkedIn, and more.</a:t>
            </a:r>
            <a:endParaRPr lang="en-GB" sz="2800"/>
          </a:p>
          <a:p>
            <a:pPr marL="285750" indent="-285750">
              <a:buFont typeface="Arial"/>
              <a:buChar char="•"/>
            </a:pPr>
            <a:endParaRPr lang="en-GB" sz="2800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sz="2800" dirty="0">
                <a:ea typeface="+mn-lt"/>
                <a:cs typeface="+mn-lt"/>
              </a:rPr>
              <a:t>Need Help with Captions? Suggested post copy is included on the next slide to get you started.</a:t>
            </a:r>
            <a:endParaRPr lang="en-GB" sz="2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7778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D230C-FD25-6744-5208-414F3E9A9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18B2EC7-C9D6-DDC9-0E91-E37E8663A2A2}"/>
              </a:ext>
            </a:extLst>
          </p:cNvPr>
          <p:cNvSpPr txBox="1"/>
          <p:nvPr/>
        </p:nvSpPr>
        <p:spPr>
          <a:xfrm>
            <a:off x="1017329" y="928866"/>
            <a:ext cx="13181056" cy="128650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600" b="1" dirty="0"/>
              <a:t>Suggested captions</a:t>
            </a:r>
            <a:br>
              <a:rPr lang="en-GB" sz="3600" b="1" dirty="0"/>
            </a:br>
            <a:br>
              <a:rPr lang="en-GB" sz="3600" b="1" dirty="0"/>
            </a:br>
            <a:r>
              <a:rPr lang="en-GB" sz="3200" dirty="0"/>
              <a:t>Find out what skills help children have a confident and successful</a:t>
            </a:r>
            <a:r>
              <a:rPr lang="en-GB" sz="3200" dirty="0">
                <a:ea typeface="+mn-lt"/>
                <a:cs typeface="+mn-lt"/>
              </a:rPr>
              <a:t> start in Reception. Explore Starting Reception – a simple guide for families</a:t>
            </a:r>
            <a:br>
              <a:rPr lang="en-GB" sz="3200" dirty="0">
                <a:ea typeface="+mn-lt"/>
                <a:cs typeface="+mn-lt"/>
              </a:rPr>
            </a:br>
            <a:r>
              <a:rPr lang="en-GB" sz="3200" dirty="0">
                <a:ea typeface="+mn-lt"/>
                <a:cs typeface="+mn-lt"/>
                <a:hlinkClick r:id="rId2"/>
              </a:rPr>
              <a:t>Home - Starting Reception</a:t>
            </a:r>
            <a:br>
              <a:rPr lang="en-GB" sz="3200" dirty="0">
                <a:ea typeface="+mn-lt"/>
                <a:cs typeface="+mn-lt"/>
              </a:rPr>
            </a:br>
            <a:r>
              <a:rPr lang="en-GB" sz="3200" dirty="0">
                <a:ea typeface="+mn-lt"/>
                <a:cs typeface="+mn-lt"/>
              </a:rPr>
              <a:t>#StartingReception</a:t>
            </a:r>
          </a:p>
          <a:p>
            <a:br>
              <a:rPr lang="en-GB" sz="3200" i="1" dirty="0">
                <a:ea typeface="+mn-lt"/>
                <a:cs typeface="+mn-lt"/>
              </a:rPr>
            </a:br>
            <a:r>
              <a:rPr lang="en-GB" sz="3200" dirty="0">
                <a:ea typeface="+mn-lt"/>
                <a:cs typeface="+mn-lt"/>
              </a:rPr>
              <a:t>Use the Starting Reception definition to help you understand the key skills that support a happy, confident start to school life. </a:t>
            </a:r>
            <a:br>
              <a:rPr lang="en-GB" sz="3200" dirty="0">
                <a:ea typeface="+mn-lt"/>
                <a:cs typeface="+mn-lt"/>
              </a:rPr>
            </a:br>
            <a:r>
              <a:rPr lang="en-GB" sz="3200" dirty="0">
                <a:ea typeface="+mn-lt"/>
                <a:cs typeface="+mn-lt"/>
              </a:rPr>
              <a:t>Take a look and see how you can support your child at home</a:t>
            </a:r>
            <a:br>
              <a:rPr lang="en-GB" sz="3200" dirty="0">
                <a:ea typeface="+mn-lt"/>
                <a:cs typeface="+mn-lt"/>
              </a:rPr>
            </a:br>
            <a:r>
              <a:rPr lang="en-GB" sz="3200" dirty="0">
                <a:ea typeface="+mn-lt"/>
                <a:cs typeface="+mn-lt"/>
                <a:hlinkClick r:id="rId2"/>
              </a:rPr>
              <a:t>Home - Starting Reception</a:t>
            </a:r>
            <a:br>
              <a:rPr lang="en-GB" sz="3200" dirty="0">
                <a:ea typeface="+mn-lt"/>
                <a:cs typeface="+mn-lt"/>
              </a:rPr>
            </a:br>
            <a:r>
              <a:rPr lang="en-GB" sz="3200" dirty="0">
                <a:ea typeface="+mn-lt"/>
                <a:cs typeface="+mn-lt"/>
              </a:rPr>
              <a:t>#Starting Reception</a:t>
            </a:r>
            <a:endParaRPr lang="en-GB" sz="3200" dirty="0"/>
          </a:p>
          <a:p>
            <a:br>
              <a:rPr lang="en-GB" sz="3200" i="1" dirty="0">
                <a:ea typeface="+mn-lt"/>
                <a:cs typeface="+mn-lt"/>
              </a:rPr>
            </a:br>
            <a:r>
              <a:rPr lang="en-GB" sz="3200" i="1" dirty="0">
                <a:ea typeface="+mn-lt"/>
                <a:cs typeface="+mn-lt"/>
              </a:rPr>
              <a:t>Help them get ready with Starting Reception – a clear, practical guide to the skills children need for a successful start.</a:t>
            </a:r>
            <a:br>
              <a:rPr lang="en-GB" sz="3200" i="1" dirty="0">
                <a:ea typeface="+mn-lt"/>
                <a:cs typeface="+mn-lt"/>
              </a:rPr>
            </a:br>
            <a:r>
              <a:rPr lang="en-GB" sz="3200" i="1" dirty="0">
                <a:hlinkClick r:id="rId2"/>
              </a:rPr>
              <a:t>Home - Starting Reception</a:t>
            </a:r>
            <a:br>
              <a:rPr lang="en-GB" sz="3200" i="1" dirty="0"/>
            </a:br>
            <a:r>
              <a:rPr lang="en-GB" sz="3200" i="1" dirty="0"/>
              <a:t>#</a:t>
            </a:r>
            <a:r>
              <a:rPr lang="en-GB" sz="3200" i="1" dirty="0">
                <a:ea typeface="+mn-lt"/>
                <a:cs typeface="+mn-lt"/>
              </a:rPr>
              <a:t>StartingReception</a:t>
            </a:r>
            <a:endParaRPr lang="en-GB" sz="3200" dirty="0"/>
          </a:p>
          <a:p>
            <a:br>
              <a:rPr lang="en-GB" sz="3200" i="1" dirty="0">
                <a:ea typeface="+mn-lt"/>
                <a:cs typeface="+mn-lt"/>
              </a:rPr>
            </a:br>
            <a:r>
              <a:rPr lang="en-GB" sz="3200" dirty="0">
                <a:ea typeface="+mn-lt"/>
                <a:cs typeface="+mn-lt"/>
              </a:rPr>
              <a:t>Use the Starting Reception definition to help you understand the key skills that support a happy, confident start to school life. Take a look and see how you can support your child at home</a:t>
            </a:r>
            <a:br>
              <a:rPr lang="en-GB" sz="3200" dirty="0">
                <a:ea typeface="+mn-lt"/>
                <a:cs typeface="+mn-lt"/>
              </a:rPr>
            </a:br>
            <a:r>
              <a:rPr lang="en-GB" sz="3200" dirty="0">
                <a:ea typeface="+mn-lt"/>
                <a:cs typeface="+mn-lt"/>
                <a:hlinkClick r:id="rId2"/>
              </a:rPr>
              <a:t>Home - Starting Reception</a:t>
            </a:r>
            <a:br>
              <a:rPr lang="en-GB" sz="3200" dirty="0">
                <a:ea typeface="+mn-lt"/>
                <a:cs typeface="+mn-lt"/>
              </a:rPr>
            </a:br>
            <a:r>
              <a:rPr lang="en-GB" sz="3200" dirty="0">
                <a:ea typeface="+mn-lt"/>
                <a:cs typeface="+mn-lt"/>
              </a:rPr>
              <a:t>#StartingReception</a:t>
            </a:r>
          </a:p>
          <a:p>
            <a:endParaRPr lang="en-GB" sz="3600" b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975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2D83C27-4CB8-C2EC-D9D1-E1AA57AAA39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5238413" cy="15238413"/>
            <a:chOff x="0" y="0"/>
            <a:chExt cx="15238413" cy="15238413"/>
          </a:xfrm>
        </p:grpSpPr>
        <p:pic>
          <p:nvPicPr>
            <p:cNvPr id="27" name="Picture 26" descr="A cartoon of a person and a child holding hands&#10;&#10;AI-generated content may be incorrect.">
              <a:extLst>
                <a:ext uri="{FF2B5EF4-FFF2-40B4-BE49-F238E27FC236}">
                  <a16:creationId xmlns:a16="http://schemas.microsoft.com/office/drawing/2014/main" id="{13ECDC09-12EF-085A-3E95-A28880CC43DD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2">
              <a:alphaModFix/>
            </a:blip>
            <a:srcRect l="10767" t="26505" r="5429" b="1759"/>
            <a:stretch>
              <a:fillRect/>
            </a:stretch>
          </p:blipFill>
          <p:spPr>
            <a:xfrm>
              <a:off x="0" y="0"/>
              <a:ext cx="15238413" cy="15238413"/>
            </a:xfrm>
            <a:prstGeom prst="rect">
              <a:avLst/>
            </a:prstGeom>
          </p:spPr>
        </p:pic>
        <p:pic>
          <p:nvPicPr>
            <p:cNvPr id="16" name="Picture 15" descr="A blue circle with a pen&#10;&#10;AI-generated content may be incorrect.">
              <a:extLst>
                <a:ext uri="{FF2B5EF4-FFF2-40B4-BE49-F238E27FC236}">
                  <a16:creationId xmlns:a16="http://schemas.microsoft.com/office/drawing/2014/main" id="{1FEBCDAB-1706-3C8F-E85C-FECAADCBFBA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63222" y="10355510"/>
              <a:ext cx="2097195" cy="2088232"/>
            </a:xfrm>
            <a:prstGeom prst="rect">
              <a:avLst/>
            </a:prstGeom>
          </p:spPr>
        </p:pic>
        <p:pic>
          <p:nvPicPr>
            <p:cNvPr id="17" name="Picture 16" descr="A green circle with black outline&#10;&#10;AI-generated content may be incorrect.">
              <a:extLst>
                <a:ext uri="{FF2B5EF4-FFF2-40B4-BE49-F238E27FC236}">
                  <a16:creationId xmlns:a16="http://schemas.microsoft.com/office/drawing/2014/main" id="{FE443237-0BA6-2681-70C3-63D22813691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63376" y="8952018"/>
              <a:ext cx="1547675" cy="1541061"/>
            </a:xfrm>
            <a:prstGeom prst="rect">
              <a:avLst/>
            </a:prstGeom>
          </p:spPr>
        </p:pic>
        <p:pic>
          <p:nvPicPr>
            <p:cNvPr id="18" name="Picture 17" descr="A round clock with a moon in the center&#10;&#10;AI-generated content may be incorrect.">
              <a:extLst>
                <a:ext uri="{FF2B5EF4-FFF2-40B4-BE49-F238E27FC236}">
                  <a16:creationId xmlns:a16="http://schemas.microsoft.com/office/drawing/2014/main" id="{2BEA6AEB-D7D8-55BB-A872-C2C77C30C61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71812" y="7504073"/>
              <a:ext cx="1219141" cy="1213931"/>
            </a:xfrm>
            <a:prstGeom prst="rect">
              <a:avLst/>
            </a:prstGeom>
          </p:spPr>
        </p:pic>
        <p:pic>
          <p:nvPicPr>
            <p:cNvPr id="19" name="Picture 18" descr="A yellow circle with a black outline of a basketball&#10;&#10;AI-generated content may be incorrect.">
              <a:extLst>
                <a:ext uri="{FF2B5EF4-FFF2-40B4-BE49-F238E27FC236}">
                  <a16:creationId xmlns:a16="http://schemas.microsoft.com/office/drawing/2014/main" id="{E445F418-B34B-43A6-A135-75DC172B4D6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20062" y="7309847"/>
              <a:ext cx="1414201" cy="1408157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B0ECBE86-B039-90BA-23FF-4ECDD40A9C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070" y="3593775"/>
            <a:ext cx="9778488" cy="28403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1F2D3A4-31C8-0F0B-3698-A3793874E4B2}"/>
              </a:ext>
            </a:extLst>
          </p:cNvPr>
          <p:cNvSpPr txBox="1">
            <a:spLocks/>
          </p:cNvSpPr>
          <p:nvPr/>
        </p:nvSpPr>
        <p:spPr>
          <a:xfrm>
            <a:off x="1009069" y="769792"/>
            <a:ext cx="13091105" cy="258997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1523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3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9900" b="1" dirty="0">
                <a:solidFill>
                  <a:srgbClr val="163767"/>
                </a:solidFill>
                <a:latin typeface="Figtree" pitchFamily="2" charset="0"/>
              </a:rPr>
              <a:t>Starting Reception this September? 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7C4983C-1CC4-2DF4-5E91-054248010B11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28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29582-8DF0-9F33-3C44-4F47AAA0C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DF2F0F5-6F23-B650-7CDA-9EF97D07DCE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15238414" cy="15238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6EC0234-5D7B-0452-6FA9-ECF912FD41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406" y="402755"/>
            <a:ext cx="14401600" cy="14432902"/>
          </a:xfrm>
          <a:prstGeom prst="roundRect">
            <a:avLst>
              <a:gd name="adj" fmla="val 1440"/>
            </a:avLst>
          </a:prstGeom>
          <a:solidFill>
            <a:srgbClr val="89B4E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person brushing his teeth with a toothbrush&#10;&#10;AI-generated content may be incorrect.">
            <a:extLst>
              <a:ext uri="{FF2B5EF4-FFF2-40B4-BE49-F238E27FC236}">
                <a16:creationId xmlns:a16="http://schemas.microsoft.com/office/drawing/2014/main" id="{BE0FB05A-E119-1638-96C4-9E8F997AD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19064" flipH="1">
            <a:off x="1001150" y="5038659"/>
            <a:ext cx="8898485" cy="805807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D80D49F-A90E-0081-EAFD-3710690168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8238" y="3946798"/>
            <a:ext cx="10513416" cy="34149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A0CB88-CFF4-F031-3684-9964BBB283CC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50AE45C-A0D7-C4F9-130C-F4E80A1F7F4A}"/>
              </a:ext>
            </a:extLst>
          </p:cNvPr>
          <p:cNvSpPr txBox="1">
            <a:spLocks/>
          </p:cNvSpPr>
          <p:nvPr/>
        </p:nvSpPr>
        <p:spPr>
          <a:xfrm>
            <a:off x="1138237" y="958851"/>
            <a:ext cx="12961937" cy="298794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1523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3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1000" b="1" dirty="0">
                <a:solidFill>
                  <a:srgbClr val="163767"/>
                </a:solidFill>
                <a:latin typeface="Figtree" pitchFamily="2" charset="0"/>
              </a:rPr>
              <a:t>Starting Reception this September</a:t>
            </a:r>
            <a:r>
              <a:rPr lang="en-GB" sz="12000" b="1" dirty="0">
                <a:solidFill>
                  <a:srgbClr val="163767"/>
                </a:solidFill>
                <a:latin typeface="Figtree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978160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A06E9-B680-E05D-158B-CE1BE878B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0C5778A-4979-B3CE-DFE3-F030F4F096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15238414" cy="15238413"/>
          </a:xfrm>
          <a:prstGeom prst="rect">
            <a:avLst/>
          </a:prstGeom>
          <a:solidFill>
            <a:srgbClr val="89B4E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A40B786-4B44-E544-DBB5-74126610BCC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406" y="402755"/>
            <a:ext cx="14401600" cy="14432902"/>
          </a:xfrm>
          <a:prstGeom prst="roundRect">
            <a:avLst>
              <a:gd name="adj" fmla="val 144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person brushing his teeth with a toothbrush&#10;&#10;AI-generated content may be incorrect.">
            <a:extLst>
              <a:ext uri="{FF2B5EF4-FFF2-40B4-BE49-F238E27FC236}">
                <a16:creationId xmlns:a16="http://schemas.microsoft.com/office/drawing/2014/main" id="{D60537F8-9234-82F8-352F-C86352A68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19064" flipH="1">
            <a:off x="1001150" y="5038659"/>
            <a:ext cx="8898485" cy="805807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0FCE7B1-409B-97E0-AAFB-7F671AAEF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8238" y="3946798"/>
            <a:ext cx="10513416" cy="34149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34978E-3F7B-A579-F632-FBCC95487E45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6D3F5E8-D335-1A10-1311-BA6CAD62D9C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138237" y="958851"/>
            <a:ext cx="12961937" cy="2987948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0" algn="l"/>
            <a:r>
              <a:rPr lang="en-GB" sz="11000" b="1" dirty="0">
                <a:solidFill>
                  <a:srgbClr val="163767"/>
                </a:solidFill>
                <a:latin typeface="Figtree" pitchFamily="2" charset="0"/>
              </a:rPr>
              <a:t>Starting Reception this September</a:t>
            </a:r>
            <a:r>
              <a:rPr lang="en-GB" sz="12000" b="1" dirty="0">
                <a:solidFill>
                  <a:srgbClr val="163767"/>
                </a:solidFill>
                <a:latin typeface="Figtree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491496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87D47-891E-F390-9CE5-877F475B3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B941205-901D-85A7-33AD-8CDA58C7157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5238413" cy="15238413"/>
            <a:chOff x="0" y="0"/>
            <a:chExt cx="15238413" cy="15238413"/>
          </a:xfrm>
        </p:grpSpPr>
        <p:pic>
          <p:nvPicPr>
            <p:cNvPr id="28" name="Picture 27" descr="A cartoon of a person and a child holding hands&#10;&#10;AI-generated content may be incorrect.">
              <a:extLst>
                <a:ext uri="{FF2B5EF4-FFF2-40B4-BE49-F238E27FC236}">
                  <a16:creationId xmlns:a16="http://schemas.microsoft.com/office/drawing/2014/main" id="{88E409F3-9A41-5C04-B080-C620E6CFB02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2">
              <a:alphaModFix/>
            </a:blip>
            <a:srcRect l="10767" t="26505" r="5429" b="1759"/>
            <a:stretch>
              <a:fillRect/>
            </a:stretch>
          </p:blipFill>
          <p:spPr>
            <a:xfrm>
              <a:off x="0" y="0"/>
              <a:ext cx="15238413" cy="15238413"/>
            </a:xfrm>
            <a:prstGeom prst="rect">
              <a:avLst/>
            </a:prstGeom>
          </p:spPr>
        </p:pic>
        <p:pic>
          <p:nvPicPr>
            <p:cNvPr id="29" name="Picture 28" descr="A blue circle with a pen&#10;&#10;AI-generated content may be incorrect.">
              <a:extLst>
                <a:ext uri="{FF2B5EF4-FFF2-40B4-BE49-F238E27FC236}">
                  <a16:creationId xmlns:a16="http://schemas.microsoft.com/office/drawing/2014/main" id="{F0F57258-B5B3-4036-A3DD-F0CC5B6CE2C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63222" y="10355510"/>
              <a:ext cx="2097195" cy="2088232"/>
            </a:xfrm>
            <a:prstGeom prst="rect">
              <a:avLst/>
            </a:prstGeom>
          </p:spPr>
        </p:pic>
        <p:pic>
          <p:nvPicPr>
            <p:cNvPr id="30" name="Picture 29" descr="A green circle with black outline&#10;&#10;AI-generated content may be incorrect.">
              <a:extLst>
                <a:ext uri="{FF2B5EF4-FFF2-40B4-BE49-F238E27FC236}">
                  <a16:creationId xmlns:a16="http://schemas.microsoft.com/office/drawing/2014/main" id="{6766A4C3-127A-4349-6189-CE5B420BB1B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63376" y="8952018"/>
              <a:ext cx="1547675" cy="1541061"/>
            </a:xfrm>
            <a:prstGeom prst="rect">
              <a:avLst/>
            </a:prstGeom>
          </p:spPr>
        </p:pic>
        <p:pic>
          <p:nvPicPr>
            <p:cNvPr id="31" name="Picture 30" descr="A round clock with a moon in the center&#10;&#10;AI-generated content may be incorrect.">
              <a:extLst>
                <a:ext uri="{FF2B5EF4-FFF2-40B4-BE49-F238E27FC236}">
                  <a16:creationId xmlns:a16="http://schemas.microsoft.com/office/drawing/2014/main" id="{F78C8896-078D-2AB9-6A3D-95458F0AD5E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71812" y="7504073"/>
              <a:ext cx="1219141" cy="1213931"/>
            </a:xfrm>
            <a:prstGeom prst="rect">
              <a:avLst/>
            </a:prstGeom>
          </p:spPr>
        </p:pic>
        <p:pic>
          <p:nvPicPr>
            <p:cNvPr id="32" name="Picture 31" descr="A yellow circle with a black outline of a basketball&#10;&#10;AI-generated content may be incorrect.">
              <a:extLst>
                <a:ext uri="{FF2B5EF4-FFF2-40B4-BE49-F238E27FC236}">
                  <a16:creationId xmlns:a16="http://schemas.microsoft.com/office/drawing/2014/main" id="{DEBF767C-B47A-E474-2E6F-1D0733EB659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20062" y="7309847"/>
              <a:ext cx="1414201" cy="1408157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BE56F2EF-65B4-F83D-BD37-983C7CAB89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3971" y="3622839"/>
            <a:ext cx="8673904" cy="25195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C107131-9E1F-04FD-E188-29761BBAFAE5}"/>
              </a:ext>
            </a:extLst>
          </p:cNvPr>
          <p:cNvSpPr txBox="1">
            <a:spLocks/>
          </p:cNvSpPr>
          <p:nvPr/>
        </p:nvSpPr>
        <p:spPr>
          <a:xfrm>
            <a:off x="1223970" y="769791"/>
            <a:ext cx="12455805" cy="343689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1523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3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0000" b="1" dirty="0">
                <a:solidFill>
                  <a:srgbClr val="163767"/>
                </a:solidFill>
                <a:latin typeface="Figtree" pitchFamily="2" charset="0"/>
              </a:rPr>
              <a:t>Getting ready</a:t>
            </a:r>
            <a:br>
              <a:rPr lang="en-GB" sz="10000" b="1" dirty="0">
                <a:solidFill>
                  <a:srgbClr val="163767"/>
                </a:solidFill>
                <a:latin typeface="Figtree" pitchFamily="2" charset="0"/>
              </a:rPr>
            </a:br>
            <a:r>
              <a:rPr lang="en-GB" sz="10000" b="1" dirty="0">
                <a:solidFill>
                  <a:srgbClr val="163767"/>
                </a:solidFill>
                <a:latin typeface="Figtree" pitchFamily="2" charset="0"/>
              </a:rPr>
              <a:t>for big school?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D34C069-7BC4-8376-1880-A4C6D6BA761B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07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F1C8C-4378-684C-C08A-06B9BD56D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1D57FAF-C05A-421D-952F-1542CE0A5B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15238414" cy="15238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6DC7848-AA27-AD47-048C-8E8855B2831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406" y="402755"/>
            <a:ext cx="14401600" cy="14432902"/>
          </a:xfrm>
          <a:prstGeom prst="roundRect">
            <a:avLst>
              <a:gd name="adj" fmla="val 1440"/>
            </a:avLst>
          </a:prstGeom>
          <a:solidFill>
            <a:srgbClr val="6FBC8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artoon of a child and a cat building a tower&#10;&#10;AI-generated content may be incorrect.">
            <a:extLst>
              <a:ext uri="{FF2B5EF4-FFF2-40B4-BE49-F238E27FC236}">
                <a16:creationId xmlns:a16="http://schemas.microsoft.com/office/drawing/2014/main" id="{CA178313-0DD2-468C-0919-01D5F9654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26965" flipH="1">
            <a:off x="1050041" y="4893974"/>
            <a:ext cx="8208912" cy="814050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341CE5B-171F-22E9-8ECE-ED9D82725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20" y="3883787"/>
            <a:ext cx="9675546" cy="314275"/>
          </a:xfrm>
          <a:prstGeom prst="rect">
            <a:avLst/>
          </a:prstGeom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21DFFDC3-6219-8B56-836D-2876DC2B7116}"/>
              </a:ext>
            </a:extLst>
          </p:cNvPr>
          <p:cNvSpPr txBox="1">
            <a:spLocks/>
          </p:cNvSpPr>
          <p:nvPr/>
        </p:nvSpPr>
        <p:spPr>
          <a:xfrm>
            <a:off x="1138237" y="959347"/>
            <a:ext cx="12961937" cy="278216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523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1000" b="1" dirty="0">
                <a:solidFill>
                  <a:srgbClr val="163767"/>
                </a:solidFill>
                <a:latin typeface="Figtree" pitchFamily="2" charset="0"/>
              </a:rPr>
              <a:t>Getting ready</a:t>
            </a:r>
            <a:br>
              <a:rPr lang="en-GB" sz="11000" b="1" dirty="0">
                <a:solidFill>
                  <a:srgbClr val="163767"/>
                </a:solidFill>
                <a:latin typeface="Figtree" pitchFamily="2" charset="0"/>
              </a:rPr>
            </a:br>
            <a:r>
              <a:rPr lang="en-GB" sz="11000" b="1" dirty="0">
                <a:solidFill>
                  <a:srgbClr val="163767"/>
                </a:solidFill>
                <a:latin typeface="Figtree" pitchFamily="2" charset="0"/>
              </a:rPr>
              <a:t>for Big School?</a:t>
            </a:r>
            <a:endParaRPr lang="en-GB" sz="12000" b="1" dirty="0">
              <a:solidFill>
                <a:srgbClr val="163767"/>
              </a:solidFill>
              <a:latin typeface="Figtree" pitchFamily="2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99DF52-41A6-DBAF-C122-B4EE7933233D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679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C9750-5974-5C52-D99B-C5D1255A6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FAC4343-62F2-EDD8-7CE9-943777C3EC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15238414" cy="152384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8F486C6-C8FE-45AE-61A0-02E2FDBAF2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406" y="402755"/>
            <a:ext cx="14401600" cy="14432902"/>
          </a:xfrm>
          <a:prstGeom prst="roundRect">
            <a:avLst>
              <a:gd name="adj" fmla="val 144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artoon of a child and a cat building a tower&#10;&#10;AI-generated content may be incorrect.">
            <a:extLst>
              <a:ext uri="{FF2B5EF4-FFF2-40B4-BE49-F238E27FC236}">
                <a16:creationId xmlns:a16="http://schemas.microsoft.com/office/drawing/2014/main" id="{2155CE8C-4B2C-10EE-5319-FB63CA031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26965" flipH="1">
            <a:off x="1050041" y="4893974"/>
            <a:ext cx="8208912" cy="814050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05DB948-ACAC-B43E-E551-8BF07D82D0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20" y="3883787"/>
            <a:ext cx="9675546" cy="314275"/>
          </a:xfrm>
          <a:prstGeom prst="rect">
            <a:avLst/>
          </a:prstGeom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81D66C50-7E75-3B92-99DA-659B9A185149}"/>
              </a:ext>
            </a:extLst>
          </p:cNvPr>
          <p:cNvSpPr txBox="1">
            <a:spLocks/>
          </p:cNvSpPr>
          <p:nvPr/>
        </p:nvSpPr>
        <p:spPr>
          <a:xfrm>
            <a:off x="1138237" y="959347"/>
            <a:ext cx="12961937" cy="278216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1523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1000" b="1" dirty="0">
                <a:solidFill>
                  <a:srgbClr val="163767"/>
                </a:solidFill>
                <a:latin typeface="Figtree" pitchFamily="2" charset="0"/>
              </a:rPr>
              <a:t>Getting ready</a:t>
            </a:r>
            <a:br>
              <a:rPr lang="en-GB" sz="11000" b="1" dirty="0">
                <a:solidFill>
                  <a:srgbClr val="163767"/>
                </a:solidFill>
                <a:latin typeface="Figtree" pitchFamily="2" charset="0"/>
              </a:rPr>
            </a:br>
            <a:r>
              <a:rPr lang="en-GB" sz="11000" b="1" dirty="0">
                <a:solidFill>
                  <a:srgbClr val="163767"/>
                </a:solidFill>
                <a:latin typeface="Figtree" pitchFamily="2" charset="0"/>
              </a:rPr>
              <a:t>for Big School?</a:t>
            </a:r>
            <a:endParaRPr lang="en-GB" sz="12000" b="1" dirty="0">
              <a:solidFill>
                <a:srgbClr val="163767"/>
              </a:solidFill>
              <a:latin typeface="Figtree" pitchFamily="2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D90AF8-E7CD-77A9-EDA7-AEFF8F0A61A0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233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573DE-AC38-C74B-C8EB-3FCCE6366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6427BEE-9AEB-3B3B-E632-CE56AFF0789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5238413" cy="15238413"/>
            <a:chOff x="0" y="0"/>
            <a:chExt cx="15238413" cy="15238413"/>
          </a:xfrm>
        </p:grpSpPr>
        <p:pic>
          <p:nvPicPr>
            <p:cNvPr id="4" name="Picture 3" descr="A cartoon of a person and a child holding hands&#10;&#10;AI-generated content may be incorrect.">
              <a:extLst>
                <a:ext uri="{FF2B5EF4-FFF2-40B4-BE49-F238E27FC236}">
                  <a16:creationId xmlns:a16="http://schemas.microsoft.com/office/drawing/2014/main" id="{FD58DD93-DBAC-BC6F-1328-0C590CF4AFF9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2">
              <a:alphaModFix/>
            </a:blip>
            <a:srcRect l="10494" t="30888" r="8840" b="62"/>
            <a:stretch>
              <a:fillRect/>
            </a:stretch>
          </p:blipFill>
          <p:spPr>
            <a:xfrm>
              <a:off x="0" y="0"/>
              <a:ext cx="15238413" cy="15238413"/>
            </a:xfrm>
            <a:prstGeom prst="rect">
              <a:avLst/>
            </a:prstGeom>
          </p:spPr>
        </p:pic>
        <p:pic>
          <p:nvPicPr>
            <p:cNvPr id="5" name="Picture 4" descr="A blue circle with a pen&#10;&#10;AI-generated content may be incorrect.">
              <a:extLst>
                <a:ext uri="{FF2B5EF4-FFF2-40B4-BE49-F238E27FC236}">
                  <a16:creationId xmlns:a16="http://schemas.microsoft.com/office/drawing/2014/main" id="{5360BD4A-1CBA-9F6D-3A5D-E42FE308DB62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57104" y="9791014"/>
              <a:ext cx="2178766" cy="2169454"/>
            </a:xfrm>
            <a:prstGeom prst="rect">
              <a:avLst/>
            </a:prstGeom>
          </p:spPr>
        </p:pic>
        <p:pic>
          <p:nvPicPr>
            <p:cNvPr id="8" name="Picture 7" descr="A green circle with black outline&#10;&#10;AI-generated content may be incorrect.">
              <a:extLst>
                <a:ext uri="{FF2B5EF4-FFF2-40B4-BE49-F238E27FC236}">
                  <a16:creationId xmlns:a16="http://schemas.microsoft.com/office/drawing/2014/main" id="{A3CC8865-6245-62EF-A588-D506D32A4FA8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70196" y="8332933"/>
              <a:ext cx="1607872" cy="1601001"/>
            </a:xfrm>
            <a:prstGeom prst="rect">
              <a:avLst/>
            </a:prstGeom>
          </p:spPr>
        </p:pic>
        <p:pic>
          <p:nvPicPr>
            <p:cNvPr id="9" name="Picture 8" descr="A round clock with a moon in the center&#10;&#10;AI-generated content may be incorrect.">
              <a:extLst>
                <a:ext uri="{FF2B5EF4-FFF2-40B4-BE49-F238E27FC236}">
                  <a16:creationId xmlns:a16="http://schemas.microsoft.com/office/drawing/2014/main" id="{352CB782-649D-B79F-54EF-E84C626D5C06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17855" y="6828670"/>
              <a:ext cx="1266560" cy="1261147"/>
            </a:xfrm>
            <a:prstGeom prst="rect">
              <a:avLst/>
            </a:prstGeom>
          </p:spPr>
        </p:pic>
        <p:pic>
          <p:nvPicPr>
            <p:cNvPr id="10" name="Picture 9" descr="A yellow circle with a black outline of a basketball&#10;&#10;AI-generated content may be incorrect.">
              <a:extLst>
                <a:ext uri="{FF2B5EF4-FFF2-40B4-BE49-F238E27FC236}">
                  <a16:creationId xmlns:a16="http://schemas.microsoft.com/office/drawing/2014/main" id="{D69E66CC-E643-60E6-CD59-6F4FFFCAF7CE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69616" y="6626890"/>
              <a:ext cx="1469207" cy="1462927"/>
            </a:xfrm>
            <a:prstGeom prst="rect">
              <a:avLst/>
            </a:prstGeom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A440BAED-15F3-B189-B911-70623A1760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4045" y="2256342"/>
            <a:ext cx="11095946" cy="322304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E590590-7BF1-1585-0B11-E64F9A0BD77F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9CDF8DC-6730-DA25-613B-56BC44A39EDE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74044" y="922338"/>
            <a:ext cx="11369698" cy="1477962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l"/>
            <a:r>
              <a:rPr lang="en-GB" sz="9900" b="1" dirty="0">
                <a:solidFill>
                  <a:srgbClr val="163767"/>
                </a:solidFill>
                <a:latin typeface="Figtree" pitchFamily="2" charset="0"/>
              </a:rPr>
              <a:t>Starting Reception</a:t>
            </a:r>
          </a:p>
        </p:txBody>
      </p:sp>
    </p:spTree>
    <p:extLst>
      <p:ext uri="{BB962C8B-B14F-4D97-AF65-F5344CB8AC3E}">
        <p14:creationId xmlns:p14="http://schemas.microsoft.com/office/powerpoint/2010/main" val="1996568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6F899-A48C-AB05-BFE5-D35CF3EF5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EE29B5B-C6FE-1F50-9B13-583C035C21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15238414" cy="15238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5DC2057-FCC8-AA26-3018-2080D74126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406" y="402755"/>
            <a:ext cx="14401600" cy="14432902"/>
          </a:xfrm>
          <a:prstGeom prst="roundRect">
            <a:avLst>
              <a:gd name="adj" fmla="val 1440"/>
            </a:avLst>
          </a:prstGeom>
          <a:solidFill>
            <a:srgbClr val="FAC18A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319CAFE-E383-975A-F6CD-597A00F19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478" y="9263584"/>
            <a:ext cx="8495845" cy="275956"/>
          </a:xfrm>
          <a:prstGeom prst="rect">
            <a:avLst/>
          </a:prstGeom>
        </p:spPr>
      </p:pic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348EA71-0131-CDB2-8798-E5D3C111689F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FB453D46-F6D5-6363-2A4C-16960010CEC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40469" y="5601493"/>
            <a:ext cx="8807220" cy="3662091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0" algn="l"/>
            <a:r>
              <a:rPr lang="en-GB" sz="13700" b="1" dirty="0">
                <a:solidFill>
                  <a:srgbClr val="163767"/>
                </a:solidFill>
                <a:latin typeface="Figtree" pitchFamily="2" charset="0"/>
              </a:rPr>
              <a:t>Starting Reception</a:t>
            </a:r>
          </a:p>
        </p:txBody>
      </p:sp>
      <p:pic>
        <p:nvPicPr>
          <p:cNvPr id="5" name="Picture 4" descr="A cartoon of a person holding a spoon and earphones&#10;&#10;AI-generated content may be incorrect.">
            <a:extLst>
              <a:ext uri="{FF2B5EF4-FFF2-40B4-BE49-F238E27FC236}">
                <a16:creationId xmlns:a16="http://schemas.microsoft.com/office/drawing/2014/main" id="{6404F501-1F17-A904-6534-A3C43341C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4112">
            <a:off x="8749050" y="3404625"/>
            <a:ext cx="6068679" cy="928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390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C18A">
            <a:alpha val="5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C69F36-1D4E-587C-D565-8592E76DE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38A27E1-B587-5505-F0C7-D35B35C133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15238414" cy="15238413"/>
          </a:xfrm>
          <a:prstGeom prst="rect">
            <a:avLst/>
          </a:prstGeom>
          <a:solidFill>
            <a:srgbClr val="FAC18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BF93A6C-D7E2-E993-14E5-33EC5E4DE1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406" y="402755"/>
            <a:ext cx="14401600" cy="14432902"/>
          </a:xfrm>
          <a:prstGeom prst="roundRect">
            <a:avLst>
              <a:gd name="adj" fmla="val 144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artoon of a person holding a spoon and earphones&#10;&#10;AI-generated content may be incorrect.">
            <a:extLst>
              <a:ext uri="{FF2B5EF4-FFF2-40B4-BE49-F238E27FC236}">
                <a16:creationId xmlns:a16="http://schemas.microsoft.com/office/drawing/2014/main" id="{CA0DC1F4-630E-E096-CB72-0BAF642EE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04112">
            <a:off x="8749050" y="3404625"/>
            <a:ext cx="6068679" cy="9288450"/>
          </a:xfrm>
          <a:prstGeom prst="rect">
            <a:avLst/>
          </a:prstGeom>
        </p:spPr>
      </p:pic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A4E4B16-98E4-AD15-0AD6-4F66FE582F5D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7764EC-151B-0DEA-4A56-FDC507ED65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478" y="9263584"/>
            <a:ext cx="8495845" cy="27595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9767907-B662-297D-6D40-52E2F5B7338B}"/>
              </a:ext>
            </a:extLst>
          </p:cNvPr>
          <p:cNvSpPr txBox="1">
            <a:spLocks/>
          </p:cNvSpPr>
          <p:nvPr/>
        </p:nvSpPr>
        <p:spPr>
          <a:xfrm>
            <a:off x="1040469" y="5601493"/>
            <a:ext cx="8807220" cy="366209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1523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3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3700" b="1">
                <a:solidFill>
                  <a:srgbClr val="163767"/>
                </a:solidFill>
                <a:latin typeface="Figtree" pitchFamily="2" charset="0"/>
              </a:rPr>
              <a:t>Starting Reception</a:t>
            </a:r>
            <a:endParaRPr lang="en-GB" sz="13700" b="1" dirty="0">
              <a:solidFill>
                <a:srgbClr val="163767"/>
              </a:solidFill>
              <a:latin typeface="Figtre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70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16D13-FD6F-5C2A-A544-8102CEBBD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88163AC-3D12-9E55-0796-9F48AA635C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5238413" cy="15238413"/>
            <a:chOff x="0" y="0"/>
            <a:chExt cx="15238413" cy="15238413"/>
          </a:xfrm>
        </p:grpSpPr>
        <p:pic>
          <p:nvPicPr>
            <p:cNvPr id="37" name="Picture 36" descr="A cartoon of a person and a child holding hands&#10;&#10;AI-generated content may be incorrect.">
              <a:extLst>
                <a:ext uri="{FF2B5EF4-FFF2-40B4-BE49-F238E27FC236}">
                  <a16:creationId xmlns:a16="http://schemas.microsoft.com/office/drawing/2014/main" id="{8AAA1CF1-2BE2-F6FD-689E-92B89BC46EE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2">
              <a:alphaModFix/>
            </a:blip>
            <a:srcRect l="10494" t="30888" r="8840" b="62"/>
            <a:stretch>
              <a:fillRect/>
            </a:stretch>
          </p:blipFill>
          <p:spPr>
            <a:xfrm>
              <a:off x="0" y="0"/>
              <a:ext cx="15238413" cy="15238413"/>
            </a:xfrm>
            <a:prstGeom prst="rect">
              <a:avLst/>
            </a:prstGeom>
          </p:spPr>
        </p:pic>
        <p:pic>
          <p:nvPicPr>
            <p:cNvPr id="38" name="Picture 37" descr="A blue circle with a pen&#10;&#10;AI-generated content may be incorrect.">
              <a:extLst>
                <a:ext uri="{FF2B5EF4-FFF2-40B4-BE49-F238E27FC236}">
                  <a16:creationId xmlns:a16="http://schemas.microsoft.com/office/drawing/2014/main" id="{15585B37-8FEE-C960-4D7B-C8A8842BF6C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57104" y="9791014"/>
              <a:ext cx="2178766" cy="2169454"/>
            </a:xfrm>
            <a:prstGeom prst="rect">
              <a:avLst/>
            </a:prstGeom>
          </p:spPr>
        </p:pic>
        <p:pic>
          <p:nvPicPr>
            <p:cNvPr id="39" name="Picture 38" descr="A green circle with black outline&#10;&#10;AI-generated content may be incorrect.">
              <a:extLst>
                <a:ext uri="{FF2B5EF4-FFF2-40B4-BE49-F238E27FC236}">
                  <a16:creationId xmlns:a16="http://schemas.microsoft.com/office/drawing/2014/main" id="{669E5182-9180-3A6D-3929-274A1783AA0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70196" y="8332933"/>
              <a:ext cx="1607872" cy="1601001"/>
            </a:xfrm>
            <a:prstGeom prst="rect">
              <a:avLst/>
            </a:prstGeom>
          </p:spPr>
        </p:pic>
        <p:pic>
          <p:nvPicPr>
            <p:cNvPr id="40" name="Picture 39" descr="A round clock with a moon in the center&#10;&#10;AI-generated content may be incorrect.">
              <a:extLst>
                <a:ext uri="{FF2B5EF4-FFF2-40B4-BE49-F238E27FC236}">
                  <a16:creationId xmlns:a16="http://schemas.microsoft.com/office/drawing/2014/main" id="{EBC4F942-DA09-ACD4-236B-B212B1D7154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17855" y="6828670"/>
              <a:ext cx="1266560" cy="1261147"/>
            </a:xfrm>
            <a:prstGeom prst="rect">
              <a:avLst/>
            </a:prstGeom>
          </p:spPr>
        </p:pic>
        <p:pic>
          <p:nvPicPr>
            <p:cNvPr id="41" name="Picture 40" descr="A yellow circle with a black outline of a basketball&#10;&#10;AI-generated content may be incorrect.">
              <a:extLst>
                <a:ext uri="{FF2B5EF4-FFF2-40B4-BE49-F238E27FC236}">
                  <a16:creationId xmlns:a16="http://schemas.microsoft.com/office/drawing/2014/main" id="{AA60CC2B-2B4D-EE36-3FF2-11EDACCE458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69616" y="6626890"/>
              <a:ext cx="1469207" cy="1462927"/>
            </a:xfrm>
            <a:prstGeom prst="rect">
              <a:avLst/>
            </a:prstGeom>
          </p:spPr>
        </p:pic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57F7D577-AE72-59D8-58EB-2FB68067BF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462" y="2256342"/>
            <a:ext cx="13393488" cy="322304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1588BDF-9210-5DDF-AF43-174F7D75F158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9881FF6-9C4F-DB63-7FEA-2D5D6427A83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922462" y="922338"/>
            <a:ext cx="13681520" cy="1477962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l"/>
            <a:r>
              <a:rPr lang="en-GB" sz="9900" b="1" dirty="0">
                <a:solidFill>
                  <a:srgbClr val="163767"/>
                </a:solidFill>
                <a:latin typeface="Figtree" pitchFamily="2" charset="0"/>
              </a:rPr>
              <a:t>Be ready for Reception</a:t>
            </a:r>
          </a:p>
        </p:txBody>
      </p:sp>
    </p:spTree>
    <p:extLst>
      <p:ext uri="{BB962C8B-B14F-4D97-AF65-F5344CB8AC3E}">
        <p14:creationId xmlns:p14="http://schemas.microsoft.com/office/powerpoint/2010/main" val="3281822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A6377-04C4-C593-FD38-8377F16BF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01BB34-FE22-4D28-7488-55B3D63DBA4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15238414" cy="15238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094A97-E9EC-ABDA-19FF-7BE744A686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406" y="402755"/>
            <a:ext cx="14401600" cy="14432902"/>
          </a:xfrm>
          <a:prstGeom prst="roundRect">
            <a:avLst>
              <a:gd name="adj" fmla="val 1440"/>
            </a:avLst>
          </a:prstGeom>
          <a:solidFill>
            <a:srgbClr val="B1ADD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2" name="Picture 21" descr="A cartoon of a person holding a child&#10;&#10;AI-generated content may be incorrect.">
            <a:extLst>
              <a:ext uri="{FF2B5EF4-FFF2-40B4-BE49-F238E27FC236}">
                <a16:creationId xmlns:a16="http://schemas.microsoft.com/office/drawing/2014/main" id="{EBBD13F5-7773-E0A4-76E3-504C14A82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444975" y="4561862"/>
            <a:ext cx="6726958" cy="9754088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F17160-3CD0-658F-56C9-CA93182991DC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62C640-E0B9-11BB-14B7-5A197A13CE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4719" y="4571903"/>
            <a:ext cx="8254687" cy="26812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C121A46-E9DA-7322-2BEB-65B7DEF95CC1}"/>
              </a:ext>
            </a:extLst>
          </p:cNvPr>
          <p:cNvSpPr txBox="1">
            <a:spLocks/>
          </p:cNvSpPr>
          <p:nvPr/>
        </p:nvSpPr>
        <p:spPr>
          <a:xfrm>
            <a:off x="1179640" y="922462"/>
            <a:ext cx="11899773" cy="32035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1523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3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3700" b="1" dirty="0">
                <a:solidFill>
                  <a:srgbClr val="163767"/>
                </a:solidFill>
                <a:latin typeface="Figtree" pitchFamily="2" charset="0"/>
              </a:rPr>
              <a:t>Be ready for Reception</a:t>
            </a:r>
          </a:p>
        </p:txBody>
      </p:sp>
    </p:spTree>
    <p:extLst>
      <p:ext uri="{BB962C8B-B14F-4D97-AF65-F5344CB8AC3E}">
        <p14:creationId xmlns:p14="http://schemas.microsoft.com/office/powerpoint/2010/main" val="1041640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D9B80-49B3-D1A8-798A-D2E13A77C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5AB978E-43FA-A4FF-1610-1D43F190365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0"/>
            <a:ext cx="15238414" cy="15238413"/>
          </a:xfrm>
          <a:prstGeom prst="rect">
            <a:avLst/>
          </a:prstGeom>
          <a:solidFill>
            <a:srgbClr val="B1ADD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0C2983F-7B88-AD2C-1C5D-E207168E8F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406" y="402755"/>
            <a:ext cx="14401600" cy="14432902"/>
          </a:xfrm>
          <a:prstGeom prst="roundRect">
            <a:avLst>
              <a:gd name="adj" fmla="val 144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99B9513-C48A-2BBA-7425-DB04A1198472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" name="Picture 21" descr="A cartoon of a person holding a child&#10;&#10;AI-generated content may be incorrect.">
            <a:extLst>
              <a:ext uri="{FF2B5EF4-FFF2-40B4-BE49-F238E27FC236}">
                <a16:creationId xmlns:a16="http://schemas.microsoft.com/office/drawing/2014/main" id="{D91EE76A-6A2D-F918-83C8-2B0CCB819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444975" y="4561862"/>
            <a:ext cx="6726958" cy="97540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8336BC-21CC-380E-9833-A0A2C93545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4719" y="4571903"/>
            <a:ext cx="8254687" cy="26812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E675179-3D3A-D922-489C-47F0BBB687AE}"/>
              </a:ext>
            </a:extLst>
          </p:cNvPr>
          <p:cNvSpPr txBox="1">
            <a:spLocks/>
          </p:cNvSpPr>
          <p:nvPr/>
        </p:nvSpPr>
        <p:spPr>
          <a:xfrm>
            <a:off x="1179640" y="922462"/>
            <a:ext cx="11899773" cy="32035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152384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3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3700" b="1">
                <a:solidFill>
                  <a:srgbClr val="163767"/>
                </a:solidFill>
                <a:latin typeface="Figtree" pitchFamily="2" charset="0"/>
              </a:rPr>
              <a:t>Be ready for Reception</a:t>
            </a:r>
            <a:endParaRPr lang="en-GB" sz="13700" b="1" dirty="0">
              <a:solidFill>
                <a:srgbClr val="163767"/>
              </a:solidFill>
              <a:latin typeface="Figtre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010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00f8c17-9e75-4c76-b002-c167a01bc5c5" xsi:nil="true"/>
    <lcf76f155ced4ddcb4097134ff3c332f xmlns="d225e306-cd9c-4685-a44c-e6e24beaa9e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7AF584FC81DC42B896B147597934B5" ma:contentTypeVersion="14" ma:contentTypeDescription="Create a new document." ma:contentTypeScope="" ma:versionID="ae78071e0172857255682365a08ca6e5">
  <xsd:schema xmlns:xsd="http://www.w3.org/2001/XMLSchema" xmlns:xs="http://www.w3.org/2001/XMLSchema" xmlns:p="http://schemas.microsoft.com/office/2006/metadata/properties" xmlns:ns2="d225e306-cd9c-4685-a44c-e6e24beaa9eb" xmlns:ns3="100f8c17-9e75-4c76-b002-c167a01bc5c5" targetNamespace="http://schemas.microsoft.com/office/2006/metadata/properties" ma:root="true" ma:fieldsID="5bfaeb5b2dcab1bf9643e7a97b8e7ae0" ns2:_="" ns3:_="">
    <xsd:import namespace="d225e306-cd9c-4685-a44c-e6e24beaa9eb"/>
    <xsd:import namespace="100f8c17-9e75-4c76-b002-c167a01bc5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25e306-cd9c-4685-a44c-e6e24beaa9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06e034f-5d27-4a55-b126-b5aed7b329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0f8c17-9e75-4c76-b002-c167a01bc5c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1304316-9453-43cf-90cb-130c1ea90da7}" ma:internalName="TaxCatchAll" ma:showField="CatchAllData" ma:web="100f8c17-9e75-4c76-b002-c167a01bc5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4616D3-E547-4361-95AB-165754B0A5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6454EC-4135-48C5-8C1C-78C8D6B747FF}">
  <ds:schemaRefs>
    <ds:schemaRef ds:uri="http://schemas.microsoft.com/office/2006/metadata/properties"/>
    <ds:schemaRef ds:uri="http://schemas.microsoft.com/office/infopath/2007/PartnerControls"/>
    <ds:schemaRef ds:uri="100f8c17-9e75-4c76-b002-c167a01bc5c5"/>
    <ds:schemaRef ds:uri="d225e306-cd9c-4685-a44c-e6e24beaa9eb"/>
  </ds:schemaRefs>
</ds:datastoreItem>
</file>

<file path=customXml/itemProps3.xml><?xml version="1.0" encoding="utf-8"?>
<ds:datastoreItem xmlns:ds="http://schemas.openxmlformats.org/officeDocument/2006/customXml" ds:itemID="{05110D1F-3E20-4808-826F-E264EA7D54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25e306-cd9c-4685-a44c-e6e24beaa9eb"/>
    <ds:schemaRef ds:uri="100f8c17-9e75-4c76-b002-c167a01bc5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260</TotalTime>
  <Words>56</Words>
  <Application>Microsoft Office PowerPoint</Application>
  <PresentationFormat>Custom</PresentationFormat>
  <Paragraphs>14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Starting Reception this September? </vt:lpstr>
      <vt:lpstr>PowerPoint Presentation</vt:lpstr>
      <vt:lpstr>PowerPoint Presentation</vt:lpstr>
      <vt:lpstr>PowerPoint Presentation</vt:lpstr>
      <vt:lpstr>Starting Reception</vt:lpstr>
      <vt:lpstr>Starting Reception</vt:lpstr>
      <vt:lpstr>PowerPoint Presentation</vt:lpstr>
      <vt:lpstr>Be ready for Reception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Coventry</dc:creator>
  <cp:lastModifiedBy>James Coventry</cp:lastModifiedBy>
  <cp:revision>45</cp:revision>
  <dcterms:created xsi:type="dcterms:W3CDTF">2025-06-19T11:22:51Z</dcterms:created>
  <dcterms:modified xsi:type="dcterms:W3CDTF">2025-07-10T13:20:51Z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0x010100E07AF584FC81DC42B896B147597934B5</vt:lpwstr>
  </property>
  <property fmtid="{D5CDD505-2E9C-101B-9397-08002B2CF9AE}" pid="3" name="MediaServiceImageTags">
    <vt:lpwstr/>
  </property>
</Properties>
</file>